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732" y="49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8152B3F-2331-44A6-8F62-BC0A4B345067}" type="datetimeFigureOut">
              <a:rPr lang="it-IT" smtClean="0"/>
              <a:t>20/10/2015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2054E61-266A-466D-87CD-927F5EF860E2}"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8152B3F-2331-44A6-8F62-BC0A4B345067}" type="datetimeFigureOut">
              <a:rPr lang="it-IT" smtClean="0"/>
              <a:t>20/10/2015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2054E61-266A-466D-87CD-927F5EF860E2}"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8152B3F-2331-44A6-8F62-BC0A4B345067}" type="datetimeFigureOut">
              <a:rPr lang="it-IT" smtClean="0"/>
              <a:t>20/10/2015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2054E61-266A-466D-87CD-927F5EF860E2}"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8152B3F-2331-44A6-8F62-BC0A4B345067}" type="datetimeFigureOut">
              <a:rPr lang="it-IT" smtClean="0"/>
              <a:t>20/10/2015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2054E61-266A-466D-87CD-927F5EF860E2}"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F8152B3F-2331-44A6-8F62-BC0A4B345067}" type="datetimeFigureOut">
              <a:rPr lang="it-IT" smtClean="0"/>
              <a:t>20/10/2015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2054E61-266A-466D-87CD-927F5EF860E2}"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8152B3F-2331-44A6-8F62-BC0A4B345067}" type="datetimeFigureOut">
              <a:rPr lang="it-IT" smtClean="0"/>
              <a:t>20/10/2015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2054E61-266A-466D-87CD-927F5EF860E2}"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8152B3F-2331-44A6-8F62-BC0A4B345067}" type="datetimeFigureOut">
              <a:rPr lang="it-IT" smtClean="0"/>
              <a:t>20/10/2015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2054E61-266A-466D-87CD-927F5EF860E2}"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F8152B3F-2331-44A6-8F62-BC0A4B345067}" type="datetimeFigureOut">
              <a:rPr lang="it-IT" smtClean="0"/>
              <a:t>20/10/2015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2054E61-266A-466D-87CD-927F5EF860E2}"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8152B3F-2331-44A6-8F62-BC0A4B345067}" type="datetimeFigureOut">
              <a:rPr lang="it-IT" smtClean="0"/>
              <a:t>20/10/2015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2054E61-266A-466D-87CD-927F5EF860E2}"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8152B3F-2331-44A6-8F62-BC0A4B345067}" type="datetimeFigureOut">
              <a:rPr lang="it-IT" smtClean="0"/>
              <a:t>20/10/2015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2054E61-266A-466D-87CD-927F5EF860E2}"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8152B3F-2331-44A6-8F62-BC0A4B345067}" type="datetimeFigureOut">
              <a:rPr lang="it-IT" smtClean="0"/>
              <a:t>20/10/2015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2054E61-266A-466D-87CD-927F5EF860E2}"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152B3F-2331-44A6-8F62-BC0A4B345067}" type="datetimeFigureOut">
              <a:rPr lang="it-IT" smtClean="0"/>
              <a:t>20/10/2015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054E61-266A-466D-87CD-927F5EF860E2}"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Introduzione all’AT</a:t>
            </a:r>
            <a:endParaRPr lang="it-IT" dirty="0"/>
          </a:p>
        </p:txBody>
      </p:sp>
      <p:sp>
        <p:nvSpPr>
          <p:cNvPr id="3" name="Sottotitolo 2"/>
          <p:cNvSpPr>
            <a:spLocks noGrp="1"/>
          </p:cNvSpPr>
          <p:nvPr>
            <p:ph type="subTitle" idx="1"/>
          </p:nvPr>
        </p:nvSpPr>
        <p:spPr/>
        <p:txBody>
          <a:bodyPr/>
          <a:lstStyle/>
          <a:p>
            <a:r>
              <a:rPr lang="it-IT" dirty="0" smtClean="0"/>
              <a:t>Termoli 2015-2016</a:t>
            </a: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DV 6</a:t>
            </a:r>
            <a:endParaRPr lang="it-IT" dirty="0"/>
          </a:p>
        </p:txBody>
      </p:sp>
      <p:sp>
        <p:nvSpPr>
          <p:cNvPr id="3" name="Segnaposto contenuto 2"/>
          <p:cNvSpPr>
            <a:spLocks noGrp="1"/>
          </p:cNvSpPr>
          <p:nvPr>
            <p:ph idx="1"/>
          </p:nvPr>
        </p:nvSpPr>
        <p:spPr/>
        <p:txBody>
          <a:bodyPr>
            <a:normAutofit fontScale="70000" lnSpcReduction="20000"/>
          </a:bodyPr>
          <a:lstStyle/>
          <a:p>
            <a:r>
              <a:rPr lang="it-IT" i="1" dirty="0"/>
              <a:t>“Con la divina Rivelazione Dio volle </a:t>
            </a:r>
            <a:r>
              <a:rPr lang="it-IT" b="1" i="1" dirty="0"/>
              <a:t>manifestare e comunicare se stesso</a:t>
            </a:r>
            <a:r>
              <a:rPr lang="it-IT" i="1" dirty="0"/>
              <a:t> e i decreti eterni della sua volontà riguardo alla salvezza degli uomini, «per renderli cioè partecipi di quei beni divini, che trascendono la comprensione della mente umana ». Il santo Concilio professa che « Dio,</a:t>
            </a:r>
            <a:endParaRPr lang="it-IT" dirty="0"/>
          </a:p>
          <a:p>
            <a:r>
              <a:rPr lang="it-IT" i="1" dirty="0"/>
              <a:t>principio e fine di tutte le cose, può essere conosciuto con certezza con il lume naturale dell'umana</a:t>
            </a:r>
            <a:endParaRPr lang="it-IT" dirty="0"/>
          </a:p>
          <a:p>
            <a:r>
              <a:rPr lang="it-IT" i="1" dirty="0"/>
              <a:t>ragione a partire dalle cose create» (cfr. </a:t>
            </a:r>
            <a:r>
              <a:rPr lang="it-IT" i="1" dirty="0" err="1"/>
              <a:t>Rm</a:t>
            </a:r>
            <a:r>
              <a:rPr lang="it-IT" i="1" dirty="0"/>
              <a:t> 1,20); ma insegna anche che è merito della</a:t>
            </a:r>
            <a:endParaRPr lang="it-IT" dirty="0"/>
          </a:p>
          <a:p>
            <a:r>
              <a:rPr lang="it-IT" i="1" dirty="0"/>
              <a:t>Rivelazione divina se « tutto ciò che nelle cose divine </a:t>
            </a:r>
            <a:r>
              <a:rPr lang="it-IT" b="1" i="1" dirty="0"/>
              <a:t>non è di per sé inaccessibile alla umana</a:t>
            </a:r>
            <a:endParaRPr lang="it-IT" dirty="0"/>
          </a:p>
          <a:p>
            <a:r>
              <a:rPr lang="it-IT" b="1" i="1" dirty="0"/>
              <a:t>ragione</a:t>
            </a:r>
            <a:r>
              <a:rPr lang="it-IT" i="1" dirty="0"/>
              <a:t>, può, anche nel presente stato del genere umano, essere conosciuto da tutti facilmente, con</a:t>
            </a:r>
            <a:endParaRPr lang="it-IT" dirty="0"/>
          </a:p>
          <a:p>
            <a:r>
              <a:rPr lang="it-IT" i="1" dirty="0"/>
              <a:t>ferma certezza e senza mescolanza d'errore” (DV 6).</a:t>
            </a:r>
            <a:endParaRPr lang="it-IT" dirty="0"/>
          </a:p>
          <a:p>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DV 7</a:t>
            </a:r>
            <a:endParaRPr lang="it-IT" dirty="0"/>
          </a:p>
        </p:txBody>
      </p:sp>
      <p:sp>
        <p:nvSpPr>
          <p:cNvPr id="3" name="Segnaposto contenuto 2"/>
          <p:cNvSpPr>
            <a:spLocks noGrp="1"/>
          </p:cNvSpPr>
          <p:nvPr>
            <p:ph idx="1"/>
          </p:nvPr>
        </p:nvSpPr>
        <p:spPr/>
        <p:txBody>
          <a:bodyPr>
            <a:normAutofit fontScale="55000" lnSpcReduction="20000"/>
          </a:bodyPr>
          <a:lstStyle/>
          <a:p>
            <a:pPr>
              <a:buNone/>
            </a:pPr>
            <a:r>
              <a:rPr lang="it-IT" i="1" dirty="0"/>
              <a:t>“Dio, con somma benignità, dispose che quanto egli aveva rivelato per la salvezza di tutte le genti, rimanesse per sempre integro e venisse trasmesso a tutte le generazioni. Perciò Cristo Signore, nel quale trova compimento tutta intera la Rivelazione di Dio altissimo, ordinò agli </a:t>
            </a:r>
            <a:r>
              <a:rPr lang="it-IT" b="1" i="1" dirty="0"/>
              <a:t>apostoli</a:t>
            </a:r>
            <a:r>
              <a:rPr lang="it-IT" i="1" dirty="0"/>
              <a:t> che  l'Evangelo, prima promesso per mezzo dei profeti e da lui adempiuto e promulgato di persona venisse da loro predicato a tutti come la fonte di ogni verità salutare e di ogni regola morale, comunicando così ad essi i doni divini. Ciò venne fedelmente eseguito, tanto dagli apostoli, i quali nella predicazione orale, con gli esempi e le istituzioni trasmisero sia ciò che avevano ricevuto dalla bocca del Cristo vivendo con lui e guardandolo agire, sia ciò che avevano imparato dai suggerimenti dello spirito Santo, quanto da quegli apostoli e da uomini a loro cerchia, i quali, per ispirazione dello Spirito Santo</a:t>
            </a:r>
            <a:r>
              <a:rPr lang="it-IT" b="1" i="1" dirty="0"/>
              <a:t>, misero per scritto</a:t>
            </a:r>
            <a:r>
              <a:rPr lang="it-IT" i="1" dirty="0"/>
              <a:t> il messaggio della salvezza. Gli apostoli poi, affinché l'Evangelo si conservasse sempre integro e vivo nella Chiesa, lasciarono come loro successori i </a:t>
            </a:r>
            <a:r>
              <a:rPr lang="it-IT" b="1" i="1" dirty="0"/>
              <a:t>vescovi</a:t>
            </a:r>
            <a:r>
              <a:rPr lang="it-IT" i="1" dirty="0"/>
              <a:t>, ad essi « affidando il loro proprio posto di maestri ». Questa sacra Tradizione e la Scrittura sacra dell'uno e dell'altro Testamento sono dunque come uno specchio nel quale la Chiesa pellegrina in terra contempla Dio, dal quale tutto riceve, finché giunga a vederlo faccia a faccia, com'egli è (cfr. 1 Gv 3,2) (</a:t>
            </a:r>
            <a:r>
              <a:rPr lang="it-IT" i="1" dirty="0" err="1"/>
              <a:t>DV</a:t>
            </a:r>
            <a:r>
              <a:rPr lang="it-IT" i="1" dirty="0"/>
              <a:t> 7).</a:t>
            </a:r>
            <a:endParaRPr lang="it-IT" dirty="0"/>
          </a:p>
          <a:p>
            <a:pPr>
              <a:buNone/>
            </a:pPr>
            <a:endParaRPr lang="it-I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DV 8</a:t>
            </a:r>
            <a:endParaRPr lang="it-IT" dirty="0"/>
          </a:p>
        </p:txBody>
      </p:sp>
      <p:sp>
        <p:nvSpPr>
          <p:cNvPr id="3" name="Segnaposto contenuto 2"/>
          <p:cNvSpPr>
            <a:spLocks noGrp="1"/>
          </p:cNvSpPr>
          <p:nvPr>
            <p:ph idx="1"/>
          </p:nvPr>
        </p:nvSpPr>
        <p:spPr/>
        <p:txBody>
          <a:bodyPr>
            <a:normAutofit fontScale="55000" lnSpcReduction="20000"/>
          </a:bodyPr>
          <a:lstStyle/>
          <a:p>
            <a:r>
              <a:rPr lang="it-IT" i="1" dirty="0"/>
              <a:t>[…] Questa </a:t>
            </a:r>
            <a:r>
              <a:rPr lang="it-IT" b="1" i="1" dirty="0"/>
              <a:t>Tradizione</a:t>
            </a:r>
            <a:r>
              <a:rPr lang="it-IT" i="1" dirty="0"/>
              <a:t> di origine apostolica </a:t>
            </a:r>
            <a:r>
              <a:rPr lang="it-IT" b="1" i="1" dirty="0"/>
              <a:t>progredisce</a:t>
            </a:r>
            <a:r>
              <a:rPr lang="it-IT" i="1" dirty="0"/>
              <a:t> nella Chiesa con l'assistenza dello Spirito Santo: cresce infatti la </a:t>
            </a:r>
            <a:r>
              <a:rPr lang="it-IT" i="1" u="sng" dirty="0"/>
              <a:t>comprensione</a:t>
            </a:r>
            <a:r>
              <a:rPr lang="it-IT" i="1" dirty="0"/>
              <a:t>, tanto delle cose quanto delle parole trasmesse, sia con la contemplazione e lo studio dei credenti che le meditano in cuor loro (cfr. Lc 2,19 e 51), sia con la </a:t>
            </a:r>
            <a:r>
              <a:rPr lang="it-IT" i="1" u="sng" dirty="0"/>
              <a:t>intelligenza</a:t>
            </a:r>
            <a:r>
              <a:rPr lang="it-IT" i="1" dirty="0"/>
              <a:t> data da una più profonda esperienza delle cose spirituali, sia per la predicazione di coloro i quali con la successione episcopale hanno ricevuto un carisma sicuro di verità. Così la Chiesa nel corso dei secoli tende incessantemente alla pienezza della verità divina, finché in essa vengano a compimento le parole di Dio. Le asserzioni dei santi Padri attestano la vivificante presenza di questa Tradizione, le cui ricchezze sono trasfuse nella pratica e nella vita della Chiesa che crede e che prega. È questa Tradizione che fa conoscere alla Chiesa l'intero canone dei libri sacri e nella Chiesa fa più profondamente comprendere e rende ininterrottamente operanti le stesse sacre Scritture. Così Dio, il quale ha parlato in passato non cessa di parlare con la sposa del suo Figlio diletto, e lo Spirito Santo, per mezzo del quale la viva voce dell'Evangelo risuona nella Chiesa e per mezzo di questa nel mondo, introduce i credenti alla verità intera e in essi fa risiedere la parola di Cristo in tutta la  sua ricchezza (cfr. Col 3,16)” (DV 8).</a:t>
            </a:r>
            <a:endParaRPr lang="it-IT" dirty="0"/>
          </a:p>
          <a:p>
            <a:endParaRPr lang="it-I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DV 9</a:t>
            </a:r>
            <a:endParaRPr lang="it-IT" dirty="0"/>
          </a:p>
        </p:txBody>
      </p:sp>
      <p:sp>
        <p:nvSpPr>
          <p:cNvPr id="3" name="Segnaposto contenuto 2"/>
          <p:cNvSpPr>
            <a:spLocks noGrp="1"/>
          </p:cNvSpPr>
          <p:nvPr>
            <p:ph idx="1"/>
          </p:nvPr>
        </p:nvSpPr>
        <p:spPr/>
        <p:txBody>
          <a:bodyPr>
            <a:normAutofit fontScale="70000" lnSpcReduction="20000"/>
          </a:bodyPr>
          <a:lstStyle/>
          <a:p>
            <a:pPr>
              <a:buNone/>
            </a:pPr>
            <a:r>
              <a:rPr lang="it-IT" i="1" dirty="0"/>
              <a:t>“La sacra Tradizione dunque e la sacra Scrittura sono strettamente congiunte e comunicanti tra loro. Poiché ambedue scaturiscono dalla </a:t>
            </a:r>
            <a:r>
              <a:rPr lang="it-IT" b="1" i="1" dirty="0"/>
              <a:t>stessa divina sorgente</a:t>
            </a:r>
            <a:r>
              <a:rPr lang="it-IT" i="1" dirty="0"/>
              <a:t>, esse formano in certo qual modo una cosa sola e tendono allo stesso fine. Infatti la sacra Scrittura e a parola di Dio in quanto consegnata per iscritto per ispirazione dello Spirito divino; quanto alla sacra Tradizione, essa trasmette integralmente la parola di </a:t>
            </a:r>
            <a:r>
              <a:rPr lang="it-IT" i="1" dirty="0" err="1"/>
              <a:t>Dio--affidata</a:t>
            </a:r>
            <a:r>
              <a:rPr lang="it-IT" i="1" dirty="0"/>
              <a:t> da Cristo Signore e dallo Spirito Santo agli </a:t>
            </a:r>
            <a:r>
              <a:rPr lang="it-IT" i="1" dirty="0" err="1"/>
              <a:t>apostoli--ai</a:t>
            </a:r>
            <a:r>
              <a:rPr lang="it-IT" i="1" dirty="0"/>
              <a:t> loro successori, affinché, illuminati dallo Spirito di verità, con la loro predicazione fedelmente la conservino, la espongano e la diffondano; ne risulta così che la Chiesa attinge la certezza su tutte le cose rivelate </a:t>
            </a:r>
            <a:r>
              <a:rPr lang="it-IT" b="1" i="1" dirty="0"/>
              <a:t>non dalla sola Scrittura</a:t>
            </a:r>
            <a:r>
              <a:rPr lang="it-IT" i="1" dirty="0"/>
              <a:t> e che di conseguenza l'una e l'altra devono essere accettate e venerate con pari sentimento di pietà e riverenza” (DV 9).</a:t>
            </a:r>
            <a:endParaRPr lang="it-IT" dirty="0"/>
          </a:p>
          <a:p>
            <a:pPr>
              <a:buNone/>
            </a:pPr>
            <a:endParaRPr lang="it-IT"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DV 10</a:t>
            </a:r>
            <a:endParaRPr lang="it-IT" dirty="0"/>
          </a:p>
        </p:txBody>
      </p:sp>
      <p:sp>
        <p:nvSpPr>
          <p:cNvPr id="3" name="Segnaposto contenuto 2"/>
          <p:cNvSpPr>
            <a:spLocks noGrp="1"/>
          </p:cNvSpPr>
          <p:nvPr>
            <p:ph idx="1"/>
          </p:nvPr>
        </p:nvSpPr>
        <p:spPr/>
        <p:txBody>
          <a:bodyPr>
            <a:normAutofit fontScale="55000" lnSpcReduction="20000"/>
          </a:bodyPr>
          <a:lstStyle/>
          <a:p>
            <a:pPr>
              <a:buNone/>
            </a:pPr>
            <a:r>
              <a:rPr lang="it-IT" i="1" dirty="0"/>
              <a:t>“La sacra tradizione e la sacra Scrittura costituiscono un solo sacro deposito della parola di Dio affidato alla Chiesa; nell'adesione ad esso tutto il popolo santo, unito ai suoi Pastori, persevera assiduamente nell'insegnamento degli apostoli e nella comunione fraterna, nella frazione del pane e nelle orazioni (cfr. At 2,42 gr.), in modo che, nel ritenere, praticare e professare la fede trasmessa, si stabilisca tra pastori e fedeli una singolare unità di spirito. L'ufficio poi d'interpretare autenticamente la parola di Dio, scritta o trasmessa, è affidato al solo </a:t>
            </a:r>
            <a:r>
              <a:rPr lang="it-IT" b="1" i="1" dirty="0"/>
              <a:t>magistero</a:t>
            </a:r>
            <a:r>
              <a:rPr lang="it-IT" i="1" dirty="0"/>
              <a:t> vivo della Chiesa, la cui autorità è esercitata nel nome di Gesù Cristo. Il quale magistero però non è superiore alla parola di Dio ma la serve, insegnando soltanto ciò che è stato trasmesso, in quanto, per divino mandato e con l'assistenza dello Spirito Santo, piamente ascolta, santamente custodisce e fedelmente espone quella parola, e da questo unico deposito della fede attinge tutto ciò che propone a credere come rivelato da Dio. È chiaro dunque che la sacra Tradizione, la sacra Scrittura e il magistero della Chiesa, per sapientissima disposizione di Dio, sono tra loro talmente connessi e congiunti che nessuna di queste realtà sussiste senza le altre, e tutte insieme, ciascuna a modo proprio, sotto l'azione di un solo Spirito Santo, contribuiscono efficacemente alla salvezza delle anime” (DV 10) </a:t>
            </a:r>
            <a:endParaRPr lang="it-IT" dirty="0"/>
          </a:p>
          <a:p>
            <a:pPr>
              <a:buNone/>
            </a:pPr>
            <a:endParaRPr lang="it-IT"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DV 11</a:t>
            </a:r>
            <a:endParaRPr lang="it-IT" dirty="0"/>
          </a:p>
        </p:txBody>
      </p:sp>
      <p:sp>
        <p:nvSpPr>
          <p:cNvPr id="3" name="Segnaposto contenuto 2"/>
          <p:cNvSpPr>
            <a:spLocks noGrp="1"/>
          </p:cNvSpPr>
          <p:nvPr>
            <p:ph idx="1"/>
          </p:nvPr>
        </p:nvSpPr>
        <p:spPr/>
        <p:txBody>
          <a:bodyPr>
            <a:normAutofit fontScale="62500" lnSpcReduction="20000"/>
          </a:bodyPr>
          <a:lstStyle/>
          <a:p>
            <a:pPr>
              <a:buNone/>
            </a:pPr>
            <a:r>
              <a:rPr lang="it-IT" i="1" dirty="0"/>
              <a:t>“Le verità divinamente rivelate, che sono contenute ed espresse nei libri della sacra Scrittura, furono scritte per </a:t>
            </a:r>
            <a:r>
              <a:rPr lang="it-IT" b="1" i="1" dirty="0"/>
              <a:t>ispirazione dello Spirito Santo</a:t>
            </a:r>
            <a:r>
              <a:rPr lang="it-IT" i="1" dirty="0"/>
              <a:t> La santa madre Chiesa, per fede apostolica, ritiene sacri e canonici tutti interi i libri sia del Vecchio che del Nuovo Testamento, con tutte le loro parti, perché scritti per ispirazione dello Spirito Santo (cfr. Gv 20,31; 2 </a:t>
            </a:r>
            <a:r>
              <a:rPr lang="it-IT" i="1" dirty="0" err="1"/>
              <a:t>Tm</a:t>
            </a:r>
            <a:r>
              <a:rPr lang="it-IT" i="1" dirty="0"/>
              <a:t> 3,16); hanno Dio per autore e come tali sono stati consegnati alla Chiesa per la composizione dei libri sacri, Dio scelse e si servì di uomini nel possesso delle loro facoltà e capacità , affinché, agendo egli in essi e per loro mezzo, scrivessero come veri autori, tutte e soltanto quelle cose che egli voleva fossero scritte. Poiché dunque tutto ciò che gli autori ispirati o agiografi asseriscono è da ritenersi asserito dallo Spirito Santo, bisogna ritenere, per conseguenza, che i libri della Scrittura insegnano con certezza, fedelmente e senza errore la verità che Dio, </a:t>
            </a:r>
            <a:r>
              <a:rPr lang="it-IT" b="1" i="1" dirty="0"/>
              <a:t>per la nostra salvezza</a:t>
            </a:r>
            <a:r>
              <a:rPr lang="it-IT" i="1" dirty="0"/>
              <a:t>, volle fosse consegnata nelle sacre Scritture. Pertanto «ogni Scrittura divinamente ispirata è anche utile per insegnare, per convincere, per correggere, per educare alla giustizia, affinché l'uomo di Dio sia perfetto, addestrato ad ogni opera buona (2Tm 3,16)»” (DV 11).</a:t>
            </a:r>
            <a:endParaRPr lang="it-IT" dirty="0"/>
          </a:p>
          <a:p>
            <a:pPr>
              <a:buNone/>
            </a:pPr>
            <a:endParaRPr lang="it-I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DV 12 - 13</a:t>
            </a:r>
            <a:endParaRPr lang="it-IT" dirty="0"/>
          </a:p>
        </p:txBody>
      </p:sp>
      <p:sp>
        <p:nvSpPr>
          <p:cNvPr id="3" name="Segnaposto contenuto 2"/>
          <p:cNvSpPr>
            <a:spLocks noGrp="1"/>
          </p:cNvSpPr>
          <p:nvPr>
            <p:ph idx="1"/>
          </p:nvPr>
        </p:nvSpPr>
        <p:spPr/>
        <p:txBody>
          <a:bodyPr>
            <a:normAutofit fontScale="77500" lnSpcReduction="20000"/>
          </a:bodyPr>
          <a:lstStyle/>
          <a:p>
            <a:r>
              <a:rPr lang="it-IT" dirty="0"/>
              <a:t>[…]</a:t>
            </a:r>
            <a:r>
              <a:rPr lang="it-IT" i="1" dirty="0"/>
              <a:t> Per comprendere infatti in maniera esatta ciò che l'autore sacro volle asserire nello scrivere, si deve far debita attenzione sia agli abituali e originali modi di sentire, di esprimersi e di raccontare vigenti ai tempi dell'agiografo, sia a quelli che nei vari luoghi erano allora in uso nei rapporti umani. […](DV 12).</a:t>
            </a:r>
            <a:endParaRPr lang="it-IT" dirty="0"/>
          </a:p>
          <a:p>
            <a:r>
              <a:rPr lang="it-IT" dirty="0"/>
              <a:t> </a:t>
            </a:r>
          </a:p>
          <a:p>
            <a:r>
              <a:rPr lang="it-IT" i="1" dirty="0"/>
              <a:t>“Nella sacra Scrittura dunque, restando sempre intatta la verità e la santità di Dio, si manifesta l'ammirabile condiscendenza della eterna Sapienza […]. Le parole di Dio infatti, espresse con lingue umane, si son fatte simili al parlare dell'uomo, come già il Verbo dell'eterno Padre, avendo assunto le debolezze dell'umana natura, si fece simile all'uomo” (DV 13).</a:t>
            </a:r>
            <a:endParaRPr lang="it-I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DV 14</a:t>
            </a:r>
            <a:endParaRPr lang="it-IT" dirty="0"/>
          </a:p>
        </p:txBody>
      </p:sp>
      <p:sp>
        <p:nvSpPr>
          <p:cNvPr id="3" name="Segnaposto contenuto 2"/>
          <p:cNvSpPr>
            <a:spLocks noGrp="1"/>
          </p:cNvSpPr>
          <p:nvPr>
            <p:ph idx="1"/>
          </p:nvPr>
        </p:nvSpPr>
        <p:spPr/>
        <p:txBody>
          <a:bodyPr>
            <a:normAutofit fontScale="62500" lnSpcReduction="20000"/>
          </a:bodyPr>
          <a:lstStyle/>
          <a:p>
            <a:pPr>
              <a:buNone/>
            </a:pPr>
            <a:r>
              <a:rPr lang="it-IT" i="1" dirty="0"/>
              <a:t>“Iddio, progettando e preparando nella sollecitudine del suo grande amore la salvezza del genere umano, </a:t>
            </a:r>
            <a:r>
              <a:rPr lang="it-IT" b="1" i="1" dirty="0"/>
              <a:t>si scelse</a:t>
            </a:r>
            <a:r>
              <a:rPr lang="it-IT" i="1" dirty="0"/>
              <a:t> con singolare disegno </a:t>
            </a:r>
            <a:r>
              <a:rPr lang="it-IT" b="1" i="1" dirty="0"/>
              <a:t>un popolo</a:t>
            </a:r>
            <a:r>
              <a:rPr lang="it-IT" i="1" dirty="0"/>
              <a:t> al quale affidare le promesse. Infatti, mediante l'alleanza stretta con Abramo (cfr. Gn 15,18), e per mezzo di Mosè col popolo d'Israele (cfr. </a:t>
            </a:r>
            <a:r>
              <a:rPr lang="it-IT" i="1" dirty="0" err="1"/>
              <a:t>Es</a:t>
            </a:r>
            <a:r>
              <a:rPr lang="it-IT" i="1" dirty="0"/>
              <a:t> 24,8), egli si rivelò, in parole e in atti, al popolo che così s'era acquistato come l'unico Dio vivo e vero, in modo tale che Israele sperimentasse quale fosse il piano di Dio con gli uomini e, parlando Dio stesso per bocca dei profeti, lo comprendesse con sempre maggiore profondità e chiarezza e lo facesse conoscere con maggiore ampiezza alle genti (cfr. Sal 21,28-29; 95,1-3; Is 2,1-4; </a:t>
            </a:r>
            <a:r>
              <a:rPr lang="it-IT" i="1" dirty="0" err="1"/>
              <a:t>Ger</a:t>
            </a:r>
            <a:r>
              <a:rPr lang="it-IT" i="1" dirty="0"/>
              <a:t> 3,17). L'economia della salvezza preannunziata, narrata e spiegata dai sacri autori, si trova in qualità di vera parola di Dio nei libri del Vecchio Testamento; perciò </a:t>
            </a:r>
            <a:r>
              <a:rPr lang="it-IT" b="1" i="1" dirty="0"/>
              <a:t>questi libri divinamente ispirati conservano valore perenne</a:t>
            </a:r>
            <a:r>
              <a:rPr lang="it-IT" i="1" dirty="0"/>
              <a:t>: «Quanto fu scritto, lo è stato per nostro ammaestramento, affinché mediante quella pazienza e quel conforto che vengono dalle Scritture possiamo ottenere la speranza » (</a:t>
            </a:r>
            <a:r>
              <a:rPr lang="it-IT" i="1" dirty="0" err="1"/>
              <a:t>Rm</a:t>
            </a:r>
            <a:r>
              <a:rPr lang="it-IT" i="1" dirty="0"/>
              <a:t> 15,4)” (</a:t>
            </a:r>
            <a:r>
              <a:rPr lang="it-IT" i="1" dirty="0" err="1"/>
              <a:t>DV</a:t>
            </a:r>
            <a:r>
              <a:rPr lang="it-IT" i="1" dirty="0"/>
              <a:t> 14).</a:t>
            </a:r>
            <a:endParaRPr lang="it-IT" dirty="0"/>
          </a:p>
          <a:p>
            <a:pPr>
              <a:buNone/>
            </a:pPr>
            <a:endParaRPr lang="it-IT"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DV 15</a:t>
            </a:r>
            <a:endParaRPr lang="it-IT" dirty="0"/>
          </a:p>
        </p:txBody>
      </p:sp>
      <p:sp>
        <p:nvSpPr>
          <p:cNvPr id="3" name="Segnaposto contenuto 2"/>
          <p:cNvSpPr>
            <a:spLocks noGrp="1"/>
          </p:cNvSpPr>
          <p:nvPr>
            <p:ph idx="1"/>
          </p:nvPr>
        </p:nvSpPr>
        <p:spPr/>
        <p:txBody>
          <a:bodyPr>
            <a:normAutofit fontScale="70000" lnSpcReduction="20000"/>
          </a:bodyPr>
          <a:lstStyle/>
          <a:p>
            <a:pPr>
              <a:buNone/>
            </a:pPr>
            <a:r>
              <a:rPr lang="it-IT" i="1" dirty="0"/>
              <a:t>“L'economia del Vecchio Testamento era soprattutto ordinata a preparare, ad annunziare profeticamente (cfr. Lc 24,44; Gv 5,39; 1 Pt 1,10) e a significare con diverse figure (cfr. 1 </a:t>
            </a:r>
            <a:r>
              <a:rPr lang="it-IT" i="1" dirty="0" err="1"/>
              <a:t>Cor</a:t>
            </a:r>
            <a:r>
              <a:rPr lang="it-IT" i="1" dirty="0"/>
              <a:t> 10,11) l'avvento di Cristo redentore dell'universo e del regno messianico. I libri poi del Vecchio Testamento, tenuto conto della condizione del genere umano prima dei tempi della salvezza instaurata da Cristo, manifestano a tutti chi è Dio e chi è l'uomo e il modo con cui Dio giusto e misericordioso agisce con gli uomini. </a:t>
            </a:r>
            <a:r>
              <a:rPr lang="it-IT" b="1" i="1" dirty="0"/>
              <a:t>Questi libri, sebbene contengano cose imperfette e caduche, dimostrano tuttavia una vera pedagogia divina</a:t>
            </a:r>
            <a:r>
              <a:rPr lang="it-IT" i="1" dirty="0"/>
              <a:t>. Quindi i cristiani devono ricevere con devozione questi libri: in essi si esprime un vivo senso di Dio; in essi sono racchiusi sublimi insegnamenti su Dio, una sapienza salutare per la vita dell'uomo e mirabili tesori di preghiere; in essi infine è nascosto il mistero della nostra salvezza” (DV 15).</a:t>
            </a:r>
            <a:endParaRPr lang="it-IT" dirty="0"/>
          </a:p>
          <a:p>
            <a:pPr>
              <a:buNone/>
            </a:pPr>
            <a:endParaRPr lang="it-IT"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DV 16-20</a:t>
            </a:r>
            <a:endParaRPr lang="it-IT" dirty="0"/>
          </a:p>
        </p:txBody>
      </p:sp>
      <p:sp>
        <p:nvSpPr>
          <p:cNvPr id="3" name="Segnaposto contenuto 2"/>
          <p:cNvSpPr>
            <a:spLocks noGrp="1"/>
          </p:cNvSpPr>
          <p:nvPr>
            <p:ph idx="1"/>
          </p:nvPr>
        </p:nvSpPr>
        <p:spPr/>
        <p:txBody>
          <a:bodyPr>
            <a:normAutofit fontScale="25000" lnSpcReduction="20000"/>
          </a:bodyPr>
          <a:lstStyle/>
          <a:p>
            <a:pPr>
              <a:buNone/>
            </a:pPr>
            <a:r>
              <a:rPr lang="it-IT" sz="4800" b="1" i="1" dirty="0" smtClean="0"/>
              <a:t>Il Nuovo Testamento illumina il Vecchio (DV 16)</a:t>
            </a:r>
            <a:endParaRPr lang="it-IT" sz="4800" dirty="0" smtClean="0"/>
          </a:p>
          <a:p>
            <a:pPr>
              <a:buNone/>
            </a:pPr>
            <a:endParaRPr lang="it-IT" sz="4800" b="1" i="1" dirty="0" smtClean="0"/>
          </a:p>
          <a:p>
            <a:pPr>
              <a:buNone/>
            </a:pPr>
            <a:r>
              <a:rPr lang="it-IT" sz="4800" b="1" i="1" dirty="0" smtClean="0"/>
              <a:t>Eccellenza del Nuovo Testamento (DV 17)</a:t>
            </a:r>
            <a:endParaRPr lang="it-IT" sz="4800" dirty="0" smtClean="0"/>
          </a:p>
          <a:p>
            <a:pPr>
              <a:buNone/>
            </a:pPr>
            <a:r>
              <a:rPr lang="it-IT" sz="4800" dirty="0" smtClean="0"/>
              <a:t> </a:t>
            </a:r>
          </a:p>
          <a:p>
            <a:pPr>
              <a:buNone/>
            </a:pPr>
            <a:r>
              <a:rPr lang="it-IT" sz="4800" b="1" i="1" dirty="0" smtClean="0"/>
              <a:t>Origine apostolica dei Vangeli (DV 18)</a:t>
            </a:r>
            <a:endParaRPr lang="it-IT" sz="4800" dirty="0" smtClean="0"/>
          </a:p>
          <a:p>
            <a:pPr>
              <a:buNone/>
            </a:pPr>
            <a:r>
              <a:rPr lang="it-IT" sz="4800" i="1" dirty="0" smtClean="0"/>
              <a:t>“A nessuno sfugge che tra tutte le Scritture, anche quelle del Nuovo Testamento, i Vangeli possiedono una superiorità meritata, in quanto costituiscono la principale testimonianza relativa alla vita e alla dottrina del Verbo incarnato, nostro Salvatore. La Chiesa ha sempre e in ogni luogo ritenuto e ritiene che i quattro Vangeli sono di origine apostolica. Infatti, ciò che gli apostoli per mandato di Cristo predicarono, in seguito, per ispirazione dello Spirito Santo, fu dagli stessi e da uomini della loro cerchia tramandato in scritti che sono il fondamento della fede, cioè l'Evangelo quadriforme secondo Matteo, Marco, Luca e Giovanni”(DV 18).</a:t>
            </a:r>
            <a:endParaRPr lang="it-IT" sz="4800" dirty="0" smtClean="0"/>
          </a:p>
          <a:p>
            <a:pPr>
              <a:buNone/>
            </a:pPr>
            <a:r>
              <a:rPr lang="it-IT" sz="4800" i="1" dirty="0" smtClean="0"/>
              <a:t> </a:t>
            </a:r>
            <a:endParaRPr lang="it-IT" sz="4800" dirty="0" smtClean="0"/>
          </a:p>
          <a:p>
            <a:pPr>
              <a:buNone/>
            </a:pPr>
            <a:r>
              <a:rPr lang="it-IT" sz="4800" b="1" i="1" dirty="0" smtClean="0"/>
              <a:t>Carattere storico dei Vangeli (DV 19)</a:t>
            </a:r>
            <a:endParaRPr lang="it-IT" sz="4800" dirty="0" smtClean="0"/>
          </a:p>
          <a:p>
            <a:pPr>
              <a:buNone/>
            </a:pPr>
            <a:r>
              <a:rPr lang="it-IT" sz="4800" i="1" dirty="0" smtClean="0"/>
              <a:t>“La santa madre Chiesa ha ritenuto e ritiene con fermezza e con la più grande costanza che i quattro suindicati Vangeli, di cui afferma senza esitazione la storicità, trasmettono fedelmente quanto Gesù Figlio di Dio, durante la sua vita tra gli uomini, effettivamente operò e insegnò per la loro eterna salvezza, fino al giorno in cui fu assunto in cielo (cfr At 1,1-2). Gli apostoli poi, dopo l'Ascensione del Signore, trasmisero ai loro ascoltatori ciò che egli aveva detto e fatto, con quella più completa intelligenza delle cose, di cui essi, ammaestrati dagli eventi gloriosi di Cristo e illuminati dallo Spirito di verità, godevano. E gli autori sacri scrissero i quattro Vangeli, scegliendo alcune cose tra le molte che erano tramandate a voce o già per iscritto, redigendo un riassunto di altre, o spiegandole con riguardo alla situazione delle Chiese, conservando infine il carattere di predicazione, sempre però in modo tale da riferire su Gesù cose vere e sincere. Essi infatti, attingendo sia ai propri ricordi sia alla testimonianza di coloro i quali « fin dal principio furono testimoni oculari e ministri della parola », scrissero con l'intenzione di farci conoscere la «verità » (cfr. Lc 1,2-4) degli insegnamenti che abbiamo ricevuto” (</a:t>
            </a:r>
            <a:r>
              <a:rPr lang="it-IT" sz="4800" i="1" dirty="0" err="1" smtClean="0"/>
              <a:t>DV</a:t>
            </a:r>
            <a:r>
              <a:rPr lang="it-IT" sz="4800" i="1" dirty="0" smtClean="0"/>
              <a:t> 19).</a:t>
            </a:r>
            <a:endParaRPr lang="it-IT" sz="4800" dirty="0" smtClean="0"/>
          </a:p>
          <a:p>
            <a:pPr>
              <a:buNone/>
            </a:pPr>
            <a:r>
              <a:rPr lang="it-IT" sz="4800" i="1" dirty="0" smtClean="0"/>
              <a:t> </a:t>
            </a:r>
            <a:endParaRPr lang="it-IT" sz="4800" dirty="0" smtClean="0"/>
          </a:p>
          <a:p>
            <a:pPr>
              <a:buNone/>
            </a:pPr>
            <a:r>
              <a:rPr lang="it-IT" sz="4800" b="1" i="1" dirty="0" smtClean="0"/>
              <a:t>Gli altri scritti del Nuovo Testamento (</a:t>
            </a:r>
            <a:r>
              <a:rPr lang="it-IT" sz="4800" b="1" i="1" dirty="0" err="1" smtClean="0"/>
              <a:t>Dv</a:t>
            </a:r>
            <a:r>
              <a:rPr lang="it-IT" sz="4800" b="1" i="1" dirty="0" smtClean="0"/>
              <a:t> 20)</a:t>
            </a:r>
            <a:endParaRPr lang="it-IT" sz="4800" dirty="0" smtClean="0"/>
          </a:p>
          <a:p>
            <a:pPr>
              <a:buNone/>
            </a:pPr>
            <a:r>
              <a:rPr lang="it-IT" sz="4800" i="1" dirty="0" smtClean="0"/>
              <a:t>“Il canone del Nuovo Testamento, oltre i quattro Vangeli, contiene anche le lettere di san Paolo ed altri scritti apostolici, composti per ispirazione dello Spirito Santo; […]” (DV 20).</a:t>
            </a:r>
            <a:endParaRPr lang="it-IT" sz="4800" dirty="0" smtClean="0"/>
          </a:p>
          <a:p>
            <a:pPr>
              <a:buNone/>
            </a:pPr>
            <a:endParaRPr lang="it-I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Punto di partenza</a:t>
            </a:r>
            <a:endParaRPr lang="it-IT" dirty="0"/>
          </a:p>
        </p:txBody>
      </p:sp>
      <p:sp>
        <p:nvSpPr>
          <p:cNvPr id="3" name="Segnaposto contenuto 2"/>
          <p:cNvSpPr>
            <a:spLocks noGrp="1"/>
          </p:cNvSpPr>
          <p:nvPr>
            <p:ph idx="1"/>
          </p:nvPr>
        </p:nvSpPr>
        <p:spPr/>
        <p:txBody>
          <a:bodyPr>
            <a:normAutofit fontScale="92500"/>
          </a:bodyPr>
          <a:lstStyle/>
          <a:p>
            <a:pPr algn="ctr">
              <a:buNone/>
            </a:pPr>
            <a:r>
              <a:rPr lang="it-IT" sz="2200" dirty="0" smtClean="0"/>
              <a:t>Quando </a:t>
            </a:r>
            <a:r>
              <a:rPr lang="it-IT" sz="2200" dirty="0"/>
              <a:t>entrammo nel Concilio avevamo ancora un certo timore della </a:t>
            </a:r>
            <a:endParaRPr lang="it-IT" sz="2200" dirty="0" smtClean="0"/>
          </a:p>
          <a:p>
            <a:pPr algn="ctr">
              <a:buNone/>
            </a:pPr>
            <a:r>
              <a:rPr lang="it-IT" sz="2200" dirty="0" smtClean="0"/>
              <a:t>parola </a:t>
            </a:r>
            <a:r>
              <a:rPr lang="it-IT" sz="2200" dirty="0"/>
              <a:t>di Dio.</a:t>
            </a:r>
          </a:p>
          <a:p>
            <a:pPr algn="ctr">
              <a:buNone/>
            </a:pPr>
            <a:r>
              <a:rPr lang="it-IT" sz="2200" dirty="0"/>
              <a:t>Pensavamo fosse riservata alla gerarchia, e in effetti le cose andavano così …</a:t>
            </a:r>
          </a:p>
          <a:p>
            <a:pPr algn="ctr">
              <a:buNone/>
            </a:pPr>
            <a:r>
              <a:rPr lang="it-IT" sz="2200" dirty="0"/>
              <a:t>La grande scoperta fu proprio quella del valore della parola di Dio:</a:t>
            </a:r>
          </a:p>
          <a:p>
            <a:pPr algn="ctr">
              <a:buNone/>
            </a:pPr>
            <a:r>
              <a:rPr lang="it-IT" sz="2200" dirty="0"/>
              <a:t>scoprimmo che il cristianesimo, o meglio l’essere cristiani,</a:t>
            </a:r>
          </a:p>
          <a:p>
            <a:pPr algn="ctr">
              <a:buNone/>
            </a:pPr>
            <a:r>
              <a:rPr lang="it-IT" sz="2200" dirty="0"/>
              <a:t>non equivale semplicemente a sapere delle verità, ma</a:t>
            </a:r>
          </a:p>
          <a:p>
            <a:pPr algn="ctr">
              <a:buNone/>
            </a:pPr>
            <a:r>
              <a:rPr lang="it-IT" sz="2200" dirty="0"/>
              <a:t>è un trovarsi a tu per tu con Dio che ti parla,</a:t>
            </a:r>
          </a:p>
          <a:p>
            <a:pPr algn="ctr">
              <a:buNone/>
            </a:pPr>
            <a:r>
              <a:rPr lang="it-IT" sz="2200" dirty="0"/>
              <a:t>che la fede è dire di sì a Dio che ti parla,</a:t>
            </a:r>
          </a:p>
          <a:p>
            <a:pPr algn="ctr">
              <a:buNone/>
            </a:pPr>
            <a:r>
              <a:rPr lang="it-IT" sz="2200" dirty="0"/>
              <a:t>e che, se le cose stanno così,</a:t>
            </a:r>
          </a:p>
          <a:p>
            <a:pPr algn="ctr">
              <a:buNone/>
            </a:pPr>
            <a:r>
              <a:rPr lang="it-IT" sz="2200" dirty="0"/>
              <a:t>per capire chi è Dio devi avere familiarità con la sua parola e non timore.</a:t>
            </a:r>
          </a:p>
          <a:p>
            <a:pPr algn="ctr">
              <a:buNone/>
            </a:pPr>
            <a:r>
              <a:rPr lang="it-IT" sz="2200" i="1" dirty="0"/>
              <a:t>Mons. Luigi </a:t>
            </a:r>
            <a:r>
              <a:rPr lang="it-IT" sz="2200" i="1" dirty="0" err="1"/>
              <a:t>Bettazzi</a:t>
            </a:r>
            <a:endParaRPr lang="it-IT" sz="2200" dirty="0"/>
          </a:p>
          <a:p>
            <a:endParaRPr lang="it-I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DV 21</a:t>
            </a:r>
            <a:endParaRPr lang="it-IT" dirty="0"/>
          </a:p>
        </p:txBody>
      </p:sp>
      <p:sp>
        <p:nvSpPr>
          <p:cNvPr id="3" name="Segnaposto contenuto 2"/>
          <p:cNvSpPr>
            <a:spLocks noGrp="1"/>
          </p:cNvSpPr>
          <p:nvPr>
            <p:ph idx="1"/>
          </p:nvPr>
        </p:nvSpPr>
        <p:spPr/>
        <p:txBody>
          <a:bodyPr>
            <a:normAutofit fontScale="62500" lnSpcReduction="20000"/>
          </a:bodyPr>
          <a:lstStyle/>
          <a:p>
            <a:pPr>
              <a:buNone/>
            </a:pPr>
            <a:r>
              <a:rPr lang="it-IT" i="1" dirty="0"/>
              <a:t>“La Chiesa ha sempre venerato le divine Scritture come ha fatto per il Corpo stesso di Cristo, non mancando mai, soprattutto nella sacra liturgia, di </a:t>
            </a:r>
            <a:r>
              <a:rPr lang="it-IT" b="1" i="1" dirty="0"/>
              <a:t>nutrirsi del pane di vita dalla mensa sia della parola di Dio</a:t>
            </a:r>
            <a:r>
              <a:rPr lang="it-IT" i="1" dirty="0"/>
              <a:t> che del Corpo di Cristo, e di porgerlo ai fedeli. Insieme con la sacra Tradizione, ha sempre considerato e considera le divine Scritture come la </a:t>
            </a:r>
            <a:r>
              <a:rPr lang="it-IT" b="1" i="1" dirty="0"/>
              <a:t>regola suprema della propria fede</a:t>
            </a:r>
            <a:r>
              <a:rPr lang="it-IT" i="1" dirty="0"/>
              <a:t>; esse infatti, ispirate come sono da Dio e redatte una volta per sempre, comunicano immutabilmente la parola di Dio stesso e fanno risuonare nelle parole dei profeti e degli apostoli la voce dello Spirito Santo. È necessario dunque che la predicazione ecclesiastica, come la stessa religione cristiana, sia nutrita e </a:t>
            </a:r>
            <a:r>
              <a:rPr lang="it-IT" b="1" i="1" dirty="0"/>
              <a:t>regolata dalla sacra Scrittura</a:t>
            </a:r>
            <a:r>
              <a:rPr lang="it-IT" i="1" dirty="0"/>
              <a:t>. Nei libri sacri, infatti, il Padre che è nei cieli viene con molta amorevolezza incontro ai suoi figli ed entra in conversazione con essi; nella parola di Dio poi è insita tanta efficacia e potenza, da essere sostegno e vigore della Chiesa, e per i figli della Chiesa la forza della loro fede, il nutrimento dell'anima, la sorgente pura e perenne della vita spirituale. Perciò si deve riferire per eccellenza alla sacra Scrittura ciò che è stato detto: «viva ed efficace è la parola di Dio » (Eb 4,12), « che ha il potere di edificare e dare l'eredità con tutti i santificati» (At 20,32; cfr. 1 Ts 2,13)” (DV21).</a:t>
            </a:r>
            <a:endParaRPr lang="it-IT" dirty="0"/>
          </a:p>
          <a:p>
            <a:pPr>
              <a:buNone/>
            </a:pPr>
            <a:endParaRPr lang="it-IT"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DV 22 - 24</a:t>
            </a:r>
            <a:endParaRPr lang="it-IT" dirty="0"/>
          </a:p>
        </p:txBody>
      </p:sp>
      <p:sp>
        <p:nvSpPr>
          <p:cNvPr id="3" name="Segnaposto contenuto 2"/>
          <p:cNvSpPr>
            <a:spLocks noGrp="1"/>
          </p:cNvSpPr>
          <p:nvPr>
            <p:ph idx="1"/>
          </p:nvPr>
        </p:nvSpPr>
        <p:spPr/>
        <p:txBody>
          <a:bodyPr>
            <a:normAutofit fontScale="40000" lnSpcReduction="20000"/>
          </a:bodyPr>
          <a:lstStyle/>
          <a:p>
            <a:r>
              <a:rPr lang="it-IT" i="1" dirty="0"/>
              <a:t>“È necessario che </a:t>
            </a:r>
            <a:r>
              <a:rPr lang="it-IT" b="1" i="1" dirty="0"/>
              <a:t>i fedeli abbiano largo accesso alla sacra Scrittura</a:t>
            </a:r>
            <a:r>
              <a:rPr lang="it-IT" i="1" dirty="0"/>
              <a:t>. Per questo motivo, la Chiesa fin dagli inizi fece sua l'antichissima traduzione greca del Vecchio Testamento detta dei Settanta, e ha sempre in onore le altre versioni orientali e le versioni latine, particolarmente quella che è detta Volgata. Poiché, però, la parola di Dio </a:t>
            </a:r>
            <a:r>
              <a:rPr lang="it-IT" b="1" i="1" dirty="0"/>
              <a:t>deve essere a disposizione di tutti</a:t>
            </a:r>
            <a:r>
              <a:rPr lang="it-IT" i="1" dirty="0"/>
              <a:t> in ogni tempo, la Chiesa cura con materna sollecitudine che si facciano traduzioni appropriate e corrette nelle varie lingue, di preferenza a partire dai testi originali dei sacri libri. Se, per una ragione di opportunità e col consenso dell'autorità della Chiesa, queste saranno fatte in collaborazione con i fratelli separati, potranno essere usate da tutti i cristiani” (DV 22).</a:t>
            </a:r>
            <a:endParaRPr lang="it-IT" dirty="0"/>
          </a:p>
          <a:p>
            <a:r>
              <a:rPr lang="it-IT" i="1" dirty="0"/>
              <a:t>“La sposa del Verbo incarnato, la Chiesa, ammaestrata dallo Spirito Santo, si preoccupa di raggiungere una </a:t>
            </a:r>
            <a:r>
              <a:rPr lang="it-IT" b="1" i="1" dirty="0"/>
              <a:t>intelligenza sempre più profonda</a:t>
            </a:r>
            <a:r>
              <a:rPr lang="it-IT" i="1" dirty="0"/>
              <a:t> delle sacre Scritture, per poter nutrire di continuo i suoi figli con le divine parole; perciò a ragione favorisce anche lo studio dei santi Padri d'Oriente e d'Occidente e delle sacre liturgie. Gli esegeti cattolici poi, e gli altri cultori di sacra teologia, collaborando insieme con zelo, si adoperino affinché, sotto la vigilanza del sacro magistero, studino e spieghino con gli opportuni sussidi le divine Lettere, in modo che il più gran numero possibile di ministri della divina parola siano in grado di offrire con frutto al popolo di Dio  l'alimento delle Scritture, che illumina la mente, corrobora le volontà e accende i cuori degli uomini all'amore di Dio. Il santo Concilio incoraggia i figli della Chiesa che coltivano le scienze bibliche, affinché, con energie sempre rinnovate, continuino fino in fondo il lavoro felicemente intrapreso con un ardore totale e secondo il senso della Chiesa” (DV 23</a:t>
            </a:r>
            <a:r>
              <a:rPr lang="it-IT" i="1" dirty="0" smtClean="0"/>
              <a:t>).</a:t>
            </a:r>
            <a:endParaRPr lang="it-IT" dirty="0"/>
          </a:p>
          <a:p>
            <a:r>
              <a:rPr lang="it-IT" dirty="0"/>
              <a:t>“</a:t>
            </a:r>
            <a:r>
              <a:rPr lang="it-IT" i="1" dirty="0"/>
              <a:t>La sacra teologia si basa come su un fondamento perenne sulla parola di Dio scritta, inseparabile dalla sacra Tradizione; in essa vigorosamente </a:t>
            </a:r>
            <a:r>
              <a:rPr lang="it-IT" b="1" i="1" dirty="0"/>
              <a:t>si consolida e si ringiovanisce </a:t>
            </a:r>
            <a:r>
              <a:rPr lang="it-IT" i="1" dirty="0"/>
              <a:t>sempre, scrutando alla luce della fede ogni verità racchiusa nel mistero di Cristo. Le sacre Scritture contengono la parola di Dio e, perché ispirate, sono veramente parola di Dio, sia dunque lo studio delle sacre pagine come l'anima della sacra teologia. Anche il ministero della parola, cioè la predicazione pastorale, la catechesi e ogni tipo di istruzione cristiana, nella quale l'omelia liturgica deve avere un posto privilegiato, trova in questa stessa parola della Scrittura un sano nutrimento e un santo vigore</a:t>
            </a:r>
            <a:r>
              <a:rPr lang="it-IT" dirty="0"/>
              <a:t>” (DV 24).</a:t>
            </a:r>
          </a:p>
          <a:p>
            <a:pPr>
              <a:buNone/>
            </a:pPr>
            <a:endParaRPr lang="it-IT"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DV 25-26</a:t>
            </a:r>
            <a:endParaRPr lang="it-IT" dirty="0"/>
          </a:p>
        </p:txBody>
      </p:sp>
      <p:sp>
        <p:nvSpPr>
          <p:cNvPr id="3" name="Segnaposto contenuto 2"/>
          <p:cNvSpPr>
            <a:spLocks noGrp="1"/>
          </p:cNvSpPr>
          <p:nvPr>
            <p:ph idx="1"/>
          </p:nvPr>
        </p:nvSpPr>
        <p:spPr/>
        <p:txBody>
          <a:bodyPr>
            <a:normAutofit fontScale="40000" lnSpcReduction="20000"/>
          </a:bodyPr>
          <a:lstStyle/>
          <a:p>
            <a:r>
              <a:rPr lang="it-IT" i="1" dirty="0"/>
              <a:t>“Perciò è necessario che tutti i </a:t>
            </a:r>
            <a:r>
              <a:rPr lang="it-IT" b="1" i="1" dirty="0"/>
              <a:t>chierici</a:t>
            </a:r>
            <a:r>
              <a:rPr lang="it-IT" i="1" dirty="0"/>
              <a:t>, principalmente i sacerdoti e quanti, come i diaconi o i catechisti, attendono legittimamente al ministero della parola, conservino un contatto continuo con le Scritture mediante una lettura spirituale assidua e uno studio accurato, affinché non diventi « un vano predicatore della parola di Dio all'esterno colui che non l'ascolta dentro di sé», mentre deve partecipare ai fedeli a lui affidati le sovrabbondanti ricchezze della parola divina, specialmente nella sacra liturgia. </a:t>
            </a:r>
            <a:r>
              <a:rPr lang="it-IT" b="1" i="1" dirty="0"/>
              <a:t>Parimenti</a:t>
            </a:r>
            <a:r>
              <a:rPr lang="it-IT" i="1" dirty="0"/>
              <a:t> il santo Concilio esorta con ardore e insistenza </a:t>
            </a:r>
            <a:r>
              <a:rPr lang="it-IT" b="1" i="1" dirty="0"/>
              <a:t>tutti i fedeli,</a:t>
            </a:r>
            <a:r>
              <a:rPr lang="it-IT" i="1" dirty="0"/>
              <a:t> soprattutto i religiosi, ad apprendere «la sublime scienza di Gesù Cristo» (Fil 3,8) con la frequente lettura delle divine Scritture. «L'ignoranza delle Scritture, infatti, è ignoranza di Cristo». Si accostino essi volentieri al sacro testo, sia per mezzo della sacra liturgia, che è impregnata di parole divine, sia mediante la pia lettura, sia per mezzo delle iniziative adatte a tale scopo e di altri sussidi, che con l'approvazione e a cura dei pastori della Chiesa, lodevolmente oggi si diffondono ovunque. Si ricordino però che la </a:t>
            </a:r>
            <a:r>
              <a:rPr lang="it-IT" b="1" i="1" dirty="0"/>
              <a:t>lettura</a:t>
            </a:r>
            <a:r>
              <a:rPr lang="it-IT" i="1" dirty="0"/>
              <a:t> della sacra Scrittura </a:t>
            </a:r>
            <a:r>
              <a:rPr lang="it-IT" i="1" dirty="0" err="1"/>
              <a:t>dev</a:t>
            </a:r>
            <a:r>
              <a:rPr lang="it-IT" i="1" dirty="0"/>
              <a:t>'essere accompagnata dalla preghiera, affinché si stabilisca il dialogo tra Dio e l'uomo; poiché «quando preghiamo, parliamo con lui; </a:t>
            </a:r>
            <a:r>
              <a:rPr lang="it-IT" i="1" dirty="0" err="1"/>
              <a:t>lui</a:t>
            </a:r>
            <a:r>
              <a:rPr lang="it-IT" i="1" dirty="0"/>
              <a:t> ascoltiamo, quando leggiamo gli oracoli divini ». Compete ai vescovi, «depositari della dottrina apostolica», ammaestrare opportunamente i fedeli loro affidati sul retto uso dei libri divini, in modo particolare del Nuovo Testamento e in primo luogo dei Vangeli, grazie a traduzioni dei sacri testi; queste devono essere corredate delle note necessarie e veramente sufficienti, affinché i figli della Chiesa si familiarizzino con sicurezza e profitto con le sacre Scritture e si imbevano del loro spirito. Inoltre, siano preparate edizioni della sacra Scrittura fornite di idonee annotazioni, ad uso anche dei non cristiani e adattate alla loro situazione; sia i pastori d'anime, sia i cristiani di qualsiasi stato avranno cura di diffonderle con zelo e prudenza” (DV 25</a:t>
            </a:r>
            <a:r>
              <a:rPr lang="it-IT" i="1" dirty="0" smtClean="0"/>
              <a:t>).</a:t>
            </a:r>
          </a:p>
          <a:p>
            <a:endParaRPr lang="it-IT" dirty="0"/>
          </a:p>
          <a:p>
            <a:r>
              <a:rPr lang="it-IT" dirty="0"/>
              <a:t>“</a:t>
            </a:r>
            <a:r>
              <a:rPr lang="it-IT" i="1" dirty="0"/>
              <a:t>In tal modo dunque, con la lettura e lo studio dei sacri libri « la parola di Dio compia la</a:t>
            </a:r>
            <a:endParaRPr lang="it-IT" dirty="0"/>
          </a:p>
          <a:p>
            <a:pPr>
              <a:buNone/>
            </a:pPr>
            <a:r>
              <a:rPr lang="it-IT" i="1" dirty="0"/>
              <a:t>sua corsa e sia glorificata» (2 Ts 3,1), e il tesoro della rivelazione, affidato alla Chiesa, riempia</a:t>
            </a:r>
            <a:endParaRPr lang="it-IT" dirty="0"/>
          </a:p>
          <a:p>
            <a:pPr>
              <a:buNone/>
            </a:pPr>
            <a:r>
              <a:rPr lang="it-IT" i="1" dirty="0"/>
              <a:t>sempre più il cuore degli uomini. </a:t>
            </a:r>
            <a:r>
              <a:rPr lang="it-IT" b="1" i="1" dirty="0"/>
              <a:t>Come dall'assidua frequenza del mistero eucaristico</a:t>
            </a:r>
            <a:r>
              <a:rPr lang="it-IT" i="1" dirty="0"/>
              <a:t> si accresce</a:t>
            </a:r>
            <a:endParaRPr lang="it-IT" dirty="0"/>
          </a:p>
          <a:p>
            <a:pPr>
              <a:buNone/>
            </a:pPr>
            <a:r>
              <a:rPr lang="it-IT" i="1" dirty="0"/>
              <a:t>la vita della Chiesa, così </a:t>
            </a:r>
            <a:r>
              <a:rPr lang="it-IT" b="1" i="1" dirty="0"/>
              <a:t>è lecito sperare nuovo impulso </a:t>
            </a:r>
            <a:r>
              <a:rPr lang="it-IT" i="1" dirty="0"/>
              <a:t>alla vita spirituale dall'accresciuta</a:t>
            </a:r>
            <a:endParaRPr lang="it-IT" dirty="0"/>
          </a:p>
          <a:p>
            <a:pPr>
              <a:buNone/>
            </a:pPr>
            <a:r>
              <a:rPr lang="it-IT" i="1" dirty="0"/>
              <a:t>venerazione per la parola di Dio, che «permane in eterno» (Is 40,8; cfr. 1 Pt 1,23-25)</a:t>
            </a:r>
            <a:r>
              <a:rPr lang="it-IT" dirty="0"/>
              <a:t>” (DV 26).</a:t>
            </a:r>
          </a:p>
          <a:p>
            <a:pPr>
              <a:buNone/>
            </a:pPr>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Concilio Vaticano </a:t>
            </a:r>
            <a:r>
              <a:rPr lang="it-IT" dirty="0" err="1" smtClean="0"/>
              <a:t>II</a:t>
            </a:r>
            <a:endParaRPr lang="it-IT" dirty="0"/>
          </a:p>
        </p:txBody>
      </p:sp>
      <p:sp>
        <p:nvSpPr>
          <p:cNvPr id="3" name="Segnaposto contenuto 2"/>
          <p:cNvSpPr>
            <a:spLocks noGrp="1"/>
          </p:cNvSpPr>
          <p:nvPr>
            <p:ph idx="1"/>
          </p:nvPr>
        </p:nvSpPr>
        <p:spPr/>
        <p:txBody>
          <a:bodyPr/>
          <a:lstStyle/>
          <a:p>
            <a:r>
              <a:rPr lang="it-IT" dirty="0" smtClean="0"/>
              <a:t>4 Costituzioni: </a:t>
            </a:r>
          </a:p>
          <a:p>
            <a:r>
              <a:rPr lang="it-IT" dirty="0" smtClean="0"/>
              <a:t>1. sulla Liturgia (SC)</a:t>
            </a:r>
          </a:p>
          <a:p>
            <a:r>
              <a:rPr lang="it-IT" dirty="0" smtClean="0"/>
              <a:t>2. sulla Dogmatica (LG)</a:t>
            </a:r>
          </a:p>
          <a:p>
            <a:r>
              <a:rPr lang="it-IT" dirty="0" smtClean="0"/>
              <a:t>3. sulla Pastorale (GS)</a:t>
            </a:r>
          </a:p>
          <a:p>
            <a:r>
              <a:rPr lang="it-IT" dirty="0" smtClean="0"/>
              <a:t>4. sulla Scrittura (DV)</a:t>
            </a:r>
          </a:p>
          <a:p>
            <a:r>
              <a:rPr lang="it-IT" dirty="0" smtClean="0"/>
              <a:t>… in 6 capitoli: </a:t>
            </a:r>
            <a:r>
              <a:rPr lang="it-IT" dirty="0"/>
              <a:t>1. Rivelazione; 2. Trasmissione; 3. Ispirazione; 4. AT; 5. NT; 6. Nella Chiesa.</a:t>
            </a:r>
          </a:p>
          <a:p>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Come si è arrivati</a:t>
            </a:r>
            <a:endParaRPr lang="it-IT" dirty="0"/>
          </a:p>
        </p:txBody>
      </p:sp>
      <p:sp>
        <p:nvSpPr>
          <p:cNvPr id="3" name="Segnaposto contenuto 2"/>
          <p:cNvSpPr>
            <a:spLocks noGrp="1"/>
          </p:cNvSpPr>
          <p:nvPr>
            <p:ph idx="1"/>
          </p:nvPr>
        </p:nvSpPr>
        <p:spPr/>
        <p:txBody>
          <a:bodyPr/>
          <a:lstStyle/>
          <a:p>
            <a:r>
              <a:rPr lang="it-IT" dirty="0" smtClean="0"/>
              <a:t>Pareri: da De </a:t>
            </a:r>
            <a:r>
              <a:rPr lang="it-IT" dirty="0" err="1" smtClean="0"/>
              <a:t>Lubac</a:t>
            </a:r>
            <a:r>
              <a:rPr lang="it-IT" dirty="0" smtClean="0"/>
              <a:t> a Dossetti fino a Bianchi</a:t>
            </a:r>
          </a:p>
          <a:p>
            <a:endParaRPr lang="it-IT" dirty="0" smtClean="0"/>
          </a:p>
          <a:p>
            <a:r>
              <a:rPr lang="it-IT" dirty="0" smtClean="0"/>
              <a:t>Evoluzione: “</a:t>
            </a:r>
            <a:r>
              <a:rPr lang="it-IT" dirty="0" err="1" smtClean="0"/>
              <a:t>fontibus</a:t>
            </a:r>
            <a:r>
              <a:rPr lang="it-IT" dirty="0" smtClean="0"/>
              <a:t>” – “Salvaguardia”</a:t>
            </a:r>
          </a:p>
          <a:p>
            <a:endParaRPr lang="it-IT" dirty="0" smtClean="0"/>
          </a:p>
          <a:p>
            <a:r>
              <a:rPr lang="it-IT" dirty="0" smtClean="0"/>
              <a:t>18 novembre 1965: fine della Controriforma</a:t>
            </a:r>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DV 1</a:t>
            </a:r>
            <a:endParaRPr lang="it-IT" dirty="0"/>
          </a:p>
        </p:txBody>
      </p:sp>
      <p:sp>
        <p:nvSpPr>
          <p:cNvPr id="3" name="Segnaposto contenuto 2"/>
          <p:cNvSpPr>
            <a:spLocks noGrp="1"/>
          </p:cNvSpPr>
          <p:nvPr>
            <p:ph idx="1"/>
          </p:nvPr>
        </p:nvSpPr>
        <p:spPr/>
        <p:txBody>
          <a:bodyPr>
            <a:normAutofit fontScale="85000" lnSpcReduction="20000"/>
          </a:bodyPr>
          <a:lstStyle/>
          <a:p>
            <a:pPr>
              <a:buNone/>
            </a:pPr>
            <a:r>
              <a:rPr lang="it-IT" b="1" dirty="0" smtClean="0"/>
              <a:t>    In </a:t>
            </a:r>
            <a:r>
              <a:rPr lang="it-IT" b="1" dirty="0"/>
              <a:t>religioso ascolto della parola di Dio </a:t>
            </a:r>
            <a:r>
              <a:rPr lang="it-IT" i="1" dirty="0"/>
              <a:t>e proclamandola con ferma fiducia, il santo Concilio </a:t>
            </a:r>
            <a:r>
              <a:rPr lang="it-IT" i="1" dirty="0" smtClean="0"/>
              <a:t>fa sue </a:t>
            </a:r>
            <a:r>
              <a:rPr lang="it-IT" i="1" dirty="0"/>
              <a:t>queste parole di san Giovanni: « Annunziamo a voi la vita eterna, che era presso il Padre e </a:t>
            </a:r>
            <a:r>
              <a:rPr lang="it-IT" i="1" dirty="0" smtClean="0"/>
              <a:t>si manifestò </a:t>
            </a:r>
            <a:r>
              <a:rPr lang="it-IT" i="1" dirty="0"/>
              <a:t>a noi: vi annunziamo ciò che abbiamo veduto e udito, affinché anche voi siate in comunione con noi, e la nostra comunione sia col Padre e col Figlio suo Gesù Cristo » (1 Gv 1,2- 3). Perciò seguendo le orme dei Concili Tridentino e Vaticano I, intende proporre la genuina dottrina sulla divina Rivelazione e la sua trasmissione, affinché per l'annunzio della salvezza il mondo intero </a:t>
            </a:r>
            <a:r>
              <a:rPr lang="it-IT" b="1" i="1" dirty="0"/>
              <a:t>ascoltando creda, credendo speri, sperando ami.</a:t>
            </a:r>
            <a:endParaRPr lang="it-IT" b="1" dirty="0"/>
          </a:p>
          <a:p>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DV 2</a:t>
            </a:r>
            <a:endParaRPr lang="it-IT" dirty="0"/>
          </a:p>
        </p:txBody>
      </p:sp>
      <p:sp>
        <p:nvSpPr>
          <p:cNvPr id="3" name="Segnaposto contenuto 2"/>
          <p:cNvSpPr>
            <a:spLocks noGrp="1"/>
          </p:cNvSpPr>
          <p:nvPr>
            <p:ph idx="1"/>
          </p:nvPr>
        </p:nvSpPr>
        <p:spPr/>
        <p:txBody>
          <a:bodyPr>
            <a:normAutofit fontScale="70000" lnSpcReduction="20000"/>
          </a:bodyPr>
          <a:lstStyle/>
          <a:p>
            <a:pPr>
              <a:buNone/>
            </a:pPr>
            <a:r>
              <a:rPr lang="it-IT" i="1" dirty="0"/>
              <a:t>“</a:t>
            </a:r>
            <a:r>
              <a:rPr lang="it-IT" b="1" i="1" dirty="0"/>
              <a:t>Piacque a Dio</a:t>
            </a:r>
            <a:r>
              <a:rPr lang="it-IT" i="1" dirty="0"/>
              <a:t> nella sua bontà e sapienza </a:t>
            </a:r>
            <a:r>
              <a:rPr lang="it-IT" b="1" i="1" dirty="0"/>
              <a:t>rivelarsi</a:t>
            </a:r>
            <a:r>
              <a:rPr lang="it-IT" i="1" dirty="0"/>
              <a:t> in persona e manifestare il mistero della sua volontà (cfr. </a:t>
            </a:r>
            <a:r>
              <a:rPr lang="it-IT" i="1" dirty="0" err="1"/>
              <a:t>Ef</a:t>
            </a:r>
            <a:r>
              <a:rPr lang="it-IT" i="1" dirty="0"/>
              <a:t> 1,9), mediante il quale gli uomini per mezzo di Cristo, Verbo fatto carne, hanno accesso al Padre nello Spirito Santo e sono resi partecipi della divina natura (cfr. </a:t>
            </a:r>
            <a:r>
              <a:rPr lang="it-IT" i="1" dirty="0" err="1"/>
              <a:t>Ef</a:t>
            </a:r>
            <a:r>
              <a:rPr lang="it-IT" i="1" dirty="0"/>
              <a:t> 2,18; 2 Pt 1,4). Con questa Rivelazione infatti Dio invisibile (cfr. Col 1,15; 1 </a:t>
            </a:r>
            <a:r>
              <a:rPr lang="it-IT" i="1" dirty="0" err="1"/>
              <a:t>Tm</a:t>
            </a:r>
            <a:r>
              <a:rPr lang="it-IT" i="1" dirty="0"/>
              <a:t> 1,17) nel suo grande amore parla agli uomini come ad amici (cfr. </a:t>
            </a:r>
            <a:r>
              <a:rPr lang="it-IT" i="1" dirty="0" err="1"/>
              <a:t>Es</a:t>
            </a:r>
            <a:r>
              <a:rPr lang="it-IT" i="1" dirty="0"/>
              <a:t> 33,11; Gv 15,14-15) e si intrattiene con essi (cfr. Bar 3,38), per invitarli e ammetterli alla comunione con sé. Questa </a:t>
            </a:r>
            <a:r>
              <a:rPr lang="it-IT" b="1" i="1" dirty="0"/>
              <a:t>economia della Rivelazione</a:t>
            </a:r>
            <a:r>
              <a:rPr lang="it-IT" i="1" dirty="0"/>
              <a:t> comprende </a:t>
            </a:r>
            <a:r>
              <a:rPr lang="it-IT" b="1" i="1" dirty="0"/>
              <a:t>eventi e parole intimamente connessi</a:t>
            </a:r>
            <a:r>
              <a:rPr lang="it-IT" i="1" dirty="0"/>
              <a:t>, in modo che le opere, compiute da Dio nella storia della salvezza, manifestano e rafforzano la dottrina e le realtà significate dalle parole, mentre le parole proclamano le opere e illustrano il mistero in esse contenuto. La profonda verità, poi, che questa Rivelazione manifesta su Dio e sulla salvezza degli uomini, </a:t>
            </a:r>
            <a:r>
              <a:rPr lang="it-IT" b="1" i="1" dirty="0"/>
              <a:t>risplende per noi in Cristo</a:t>
            </a:r>
            <a:r>
              <a:rPr lang="it-IT" i="1" dirty="0"/>
              <a:t>, il quale è insieme il mediatore e la pienezza di tutta intera la Rivelazione”. (DV n.2)</a:t>
            </a:r>
            <a:endParaRPr lang="it-IT" dirty="0"/>
          </a:p>
          <a:p>
            <a:pPr>
              <a:buNone/>
            </a:pPr>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DV 3</a:t>
            </a:r>
            <a:endParaRPr lang="it-IT" dirty="0"/>
          </a:p>
        </p:txBody>
      </p:sp>
      <p:sp>
        <p:nvSpPr>
          <p:cNvPr id="3" name="Segnaposto contenuto 2"/>
          <p:cNvSpPr>
            <a:spLocks noGrp="1"/>
          </p:cNvSpPr>
          <p:nvPr>
            <p:ph idx="1"/>
          </p:nvPr>
        </p:nvSpPr>
        <p:spPr/>
        <p:txBody>
          <a:bodyPr>
            <a:normAutofit fontScale="70000" lnSpcReduction="20000"/>
          </a:bodyPr>
          <a:lstStyle/>
          <a:p>
            <a:r>
              <a:rPr lang="it-IT" i="1" dirty="0"/>
              <a:t>“Dio, il quale </a:t>
            </a:r>
            <a:r>
              <a:rPr lang="it-IT" b="1" i="1" dirty="0"/>
              <a:t>crea</a:t>
            </a:r>
            <a:r>
              <a:rPr lang="it-IT" i="1" dirty="0"/>
              <a:t> e conserva tutte le cose per mezzo del Verbo (cfr. Gv 1,3), offre agli uomini nelle cose create una perenne testimonianza di sé (cfr. </a:t>
            </a:r>
            <a:r>
              <a:rPr lang="it-IT" i="1" dirty="0" err="1"/>
              <a:t>Rm</a:t>
            </a:r>
            <a:r>
              <a:rPr lang="it-IT" i="1" dirty="0"/>
              <a:t> 1,19-20); inoltre, volendo aprire la via di una salvezza superiore, fin dal principio manifestò se stesso ai </a:t>
            </a:r>
            <a:r>
              <a:rPr lang="it-IT" b="1" i="1" dirty="0"/>
              <a:t>progenitori</a:t>
            </a:r>
            <a:r>
              <a:rPr lang="it-IT" i="1" dirty="0"/>
              <a:t>. Dopo la loro caduta, con la promessa della redenzione, li risollevò alla speranza della salvezza (cfr. Gn 3,15), ed ebbe assidua cura del genere umano, per dare la vita eterna a tutti coloro i quali cercano la salvezza con la perseveranza nella pratica del bene (cfr. </a:t>
            </a:r>
            <a:r>
              <a:rPr lang="it-IT" i="1" dirty="0" err="1"/>
              <a:t>Rm</a:t>
            </a:r>
            <a:r>
              <a:rPr lang="it-IT" i="1" dirty="0"/>
              <a:t> 2,6-7). A suo tempo chiamò Abramo, per fare di lui un gran popolo (cfr. Gn 12,2); dopo i patriarchi ammaestrò questo popolo per mezzo di Mosè e dei profeti, affinché lo riconoscesse come il solo Dio vivo e vero, Padre provvido e giusto giudice, e stesse in attesa del </a:t>
            </a:r>
            <a:r>
              <a:rPr lang="it-IT" b="1" i="1" dirty="0"/>
              <a:t>Salvatore</a:t>
            </a:r>
            <a:r>
              <a:rPr lang="it-IT" i="1" dirty="0"/>
              <a:t> promesso, preparando in tal modo lungo i secoli la via all'Evangelo” (DV 3).</a:t>
            </a:r>
            <a:endParaRPr lang="it-IT" dirty="0"/>
          </a:p>
          <a:p>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DV 4</a:t>
            </a:r>
            <a:endParaRPr lang="it-IT" dirty="0"/>
          </a:p>
        </p:txBody>
      </p:sp>
      <p:sp>
        <p:nvSpPr>
          <p:cNvPr id="3" name="Segnaposto contenuto 2"/>
          <p:cNvSpPr>
            <a:spLocks noGrp="1"/>
          </p:cNvSpPr>
          <p:nvPr>
            <p:ph idx="1"/>
          </p:nvPr>
        </p:nvSpPr>
        <p:spPr/>
        <p:txBody>
          <a:bodyPr>
            <a:normAutofit fontScale="62500" lnSpcReduction="20000"/>
          </a:bodyPr>
          <a:lstStyle/>
          <a:p>
            <a:pPr>
              <a:buNone/>
            </a:pPr>
            <a:r>
              <a:rPr lang="it-IT" i="1" dirty="0"/>
              <a:t>“Dopo aver a più riprese e in più modi, parlato per mezzo dei profeti, Dio « alla fine, nei giorni nostri, ha parlato a noi per mezzo del Figlio» (Eb 1,1-2). Mandò infatti suo Figlio, cioè il Verbo eterno, che illumina tutti gli uomini, affinché dimorasse tra gli uomini e spiegasse loro i segreti di Dio (cfr. Gv 1,1-18). Gesù Cristo dunque, Verbo fatto carne, mandato come «uomo agli uomini », « parla le parole di Dio » (Gv 3,34) e </a:t>
            </a:r>
            <a:r>
              <a:rPr lang="it-IT" b="1" i="1" dirty="0"/>
              <a:t>porta a compimento</a:t>
            </a:r>
            <a:r>
              <a:rPr lang="it-IT" i="1" dirty="0"/>
              <a:t> l'opera di salvezza affidatagli dal Padre (cfr. Gv 5,36; 17,4). Perciò egli, vedendo il quale si vede anche il Padre (cfr. Gv 14,9), col fatto stesso della sua presenza e con la manifestazione che fa di sé con le parole e con le opere, con i segni e con i miracoli, e specialmente con la sua morte e la sua risurrezione di tra i morti, e infine con l'invio dello Spirito di verità, </a:t>
            </a:r>
            <a:r>
              <a:rPr lang="it-IT" b="1" i="1" dirty="0"/>
              <a:t>compie e completa la Rivelazione</a:t>
            </a:r>
            <a:r>
              <a:rPr lang="it-IT" i="1" dirty="0"/>
              <a:t> e la corrobora con la testimonianza divina, che cioè Dio è con noi per liberarci dalle tenebre del peccato e della morte e risuscitarci per la vita eterna. L'economia cristiana dunque, in quanto è l'Alleanza nuova e definitiva, non passerà mai, e non è da aspettarsi alcun'altra Rivelazione pubblica prima della manifestazione gloriosa del Signore nostro Gesù Cristo (cfr. 1 </a:t>
            </a:r>
            <a:r>
              <a:rPr lang="it-IT" i="1" dirty="0" err="1"/>
              <a:t>Tm</a:t>
            </a:r>
            <a:r>
              <a:rPr lang="it-IT" i="1" dirty="0"/>
              <a:t> 6,14 e </a:t>
            </a:r>
            <a:r>
              <a:rPr lang="it-IT" i="1" dirty="0" err="1"/>
              <a:t>Tt</a:t>
            </a:r>
            <a:r>
              <a:rPr lang="it-IT" i="1" dirty="0"/>
              <a:t> 2,13)”. (DV 4) </a:t>
            </a:r>
            <a:endParaRPr lang="it-IT" dirty="0"/>
          </a:p>
          <a:p>
            <a:pPr>
              <a:buNone/>
            </a:pPr>
            <a:endParaRPr lang="it-I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DV 5</a:t>
            </a:r>
            <a:endParaRPr lang="it-IT" dirty="0"/>
          </a:p>
        </p:txBody>
      </p:sp>
      <p:sp>
        <p:nvSpPr>
          <p:cNvPr id="3" name="Segnaposto contenuto 2"/>
          <p:cNvSpPr>
            <a:spLocks noGrp="1"/>
          </p:cNvSpPr>
          <p:nvPr>
            <p:ph idx="1"/>
          </p:nvPr>
        </p:nvSpPr>
        <p:spPr/>
        <p:txBody>
          <a:bodyPr>
            <a:normAutofit fontScale="85000" lnSpcReduction="20000"/>
          </a:bodyPr>
          <a:lstStyle/>
          <a:p>
            <a:pPr>
              <a:buNone/>
            </a:pPr>
            <a:r>
              <a:rPr lang="it-IT" i="1" dirty="0"/>
              <a:t>“A Dio che rivela è dovuta « </a:t>
            </a:r>
            <a:r>
              <a:rPr lang="it-IT" b="1" i="1" dirty="0"/>
              <a:t>l'obbedienza della fede</a:t>
            </a:r>
            <a:r>
              <a:rPr lang="it-IT" i="1" dirty="0"/>
              <a:t>» (</a:t>
            </a:r>
            <a:r>
              <a:rPr lang="it-IT" i="1" dirty="0" err="1"/>
              <a:t>Rm</a:t>
            </a:r>
            <a:r>
              <a:rPr lang="it-IT" i="1" dirty="0"/>
              <a:t> 16,26; cfr. </a:t>
            </a:r>
            <a:r>
              <a:rPr lang="it-IT" i="1" dirty="0" err="1"/>
              <a:t>Rm</a:t>
            </a:r>
            <a:r>
              <a:rPr lang="it-IT" i="1" dirty="0"/>
              <a:t> 1,5; 2 </a:t>
            </a:r>
            <a:r>
              <a:rPr lang="it-IT" i="1" dirty="0" err="1"/>
              <a:t>Cor</a:t>
            </a:r>
            <a:r>
              <a:rPr lang="it-IT" i="1" dirty="0"/>
              <a:t> 10,5-6), con la quale l'uomo gli si abbandona tutt'intero e liberamente prestandogli « il pieno ossequio dell'intelletto e della volontà » e assentendo volontariamente alla Rivelazione che egli fa. Perché si possa prestare questa fede, sono necessari la grazia di Dio che previene e soccorre e gli aiuti interiori dello Spirito Santo, il quale muova il cuore e lo rivolga a Dio, apra gli occhi dello spirito e dia « a tutti dolcezza nel consentire e nel credere alla verità ». Affinché poi l' intelligenza della Rivelazione diventi sempre più profonda, lo stesso Spirito Santo perfeziona continuamente la fede per mezzo dei suoi doni” (DV 5)</a:t>
            </a:r>
            <a:endParaRPr lang="it-IT" dirty="0"/>
          </a:p>
          <a:p>
            <a:pPr>
              <a:buNone/>
            </a:pPr>
            <a:endParaRPr lang="it-IT"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4100</Words>
  <Application>Microsoft Office PowerPoint</Application>
  <PresentationFormat>Presentazione su schermo (4:3)</PresentationFormat>
  <Paragraphs>89</Paragraphs>
  <Slides>22</Slides>
  <Notes>0</Notes>
  <HiddenSlides>0</HiddenSlides>
  <MMClips>0</MMClips>
  <ScaleCrop>false</ScaleCrop>
  <HeadingPairs>
    <vt:vector size="4" baseType="variant">
      <vt:variant>
        <vt:lpstr>Tema</vt:lpstr>
      </vt:variant>
      <vt:variant>
        <vt:i4>1</vt:i4>
      </vt:variant>
      <vt:variant>
        <vt:lpstr>Titoli diapositive</vt:lpstr>
      </vt:variant>
      <vt:variant>
        <vt:i4>22</vt:i4>
      </vt:variant>
    </vt:vector>
  </HeadingPairs>
  <TitlesOfParts>
    <vt:vector size="23" baseType="lpstr">
      <vt:lpstr>Tema di Office</vt:lpstr>
      <vt:lpstr>Introduzione all’AT</vt:lpstr>
      <vt:lpstr>Punto di partenza</vt:lpstr>
      <vt:lpstr>Concilio Vaticano II</vt:lpstr>
      <vt:lpstr>Come si è arrivati</vt:lpstr>
      <vt:lpstr>DV 1</vt:lpstr>
      <vt:lpstr>DV 2</vt:lpstr>
      <vt:lpstr>DV 3</vt:lpstr>
      <vt:lpstr>DV 4</vt:lpstr>
      <vt:lpstr>DV 5</vt:lpstr>
      <vt:lpstr>DV 6</vt:lpstr>
      <vt:lpstr>DV 7</vt:lpstr>
      <vt:lpstr>DV 8</vt:lpstr>
      <vt:lpstr>DV 9</vt:lpstr>
      <vt:lpstr>DV 10</vt:lpstr>
      <vt:lpstr>DV 11</vt:lpstr>
      <vt:lpstr>DV 12 - 13</vt:lpstr>
      <vt:lpstr>DV 14</vt:lpstr>
      <vt:lpstr>DV 15</vt:lpstr>
      <vt:lpstr>DV 16-20</vt:lpstr>
      <vt:lpstr>DV 21</vt:lpstr>
      <vt:lpstr>DV 22 - 24</vt:lpstr>
      <vt:lpstr>DV 25-26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Introduzione all’AT</dc:title>
  <dc:creator>d</dc:creator>
  <cp:lastModifiedBy>d</cp:lastModifiedBy>
  <cp:revision>3</cp:revision>
  <dcterms:created xsi:type="dcterms:W3CDTF">2015-10-20T08:08:30Z</dcterms:created>
  <dcterms:modified xsi:type="dcterms:W3CDTF">2015-10-20T08:31:02Z</dcterms:modified>
</cp:coreProperties>
</file>