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B5EF730-F8F7-478A-BC79-DEE5FCAB87F0}" type="datetimeFigureOut">
              <a:rPr lang="it-IT" smtClean="0"/>
              <a:t>22/10/2015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5EF730-F8F7-478A-BC79-DEE5FCAB87F0}" type="datetimeFigureOut">
              <a:rPr lang="it-IT" smtClean="0"/>
              <a:t>22/10/2015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5EF730-F8F7-478A-BC79-DEE5FCAB87F0}" type="datetimeFigureOut">
              <a:rPr lang="it-IT" smtClean="0"/>
              <a:t>22/10/2015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5EF730-F8F7-478A-BC79-DEE5FCAB87F0}" type="datetimeFigureOut">
              <a:rPr lang="it-IT" smtClean="0"/>
              <a:t>22/10/2015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B5EF730-F8F7-478A-BC79-DEE5FCAB87F0}" type="datetimeFigureOut">
              <a:rPr lang="it-IT" smtClean="0"/>
              <a:t>22/10/2015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B5EF730-F8F7-478A-BC79-DEE5FCAB87F0}" type="datetimeFigureOut">
              <a:rPr lang="it-IT" smtClean="0"/>
              <a:t>22/10/2015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B5EF730-F8F7-478A-BC79-DEE5FCAB87F0}" type="datetimeFigureOut">
              <a:rPr lang="it-IT" smtClean="0"/>
              <a:t>22/10/2015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B5EF730-F8F7-478A-BC79-DEE5FCAB87F0}" type="datetimeFigureOut">
              <a:rPr lang="it-IT" smtClean="0"/>
              <a:t>22/10/2015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B5EF730-F8F7-478A-BC79-DEE5FCAB87F0}" type="datetimeFigureOut">
              <a:rPr lang="it-IT" smtClean="0"/>
              <a:t>22/10/2015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5EF730-F8F7-478A-BC79-DEE5FCAB87F0}" type="datetimeFigureOut">
              <a:rPr lang="it-IT" smtClean="0"/>
              <a:t>22/10/2015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5EF730-F8F7-478A-BC79-DEE5FCAB87F0}" type="datetimeFigureOut">
              <a:rPr lang="it-IT" smtClean="0"/>
              <a:t>22/10/2015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4AB4D1-290A-487A-AA40-C98B5A025F83}"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EF730-F8F7-478A-BC79-DEE5FCAB87F0}" type="datetimeFigureOut">
              <a:rPr lang="it-IT" smtClean="0"/>
              <a:t>22/10/2015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AB4D1-290A-487A-AA40-C98B5A025F83}"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Introduzione all’AT: la formazione del Testo</a:t>
            </a:r>
            <a:endParaRPr lang="it-IT" dirty="0"/>
          </a:p>
        </p:txBody>
      </p:sp>
      <p:sp>
        <p:nvSpPr>
          <p:cNvPr id="3" name="Sottotitolo 2"/>
          <p:cNvSpPr>
            <a:spLocks noGrp="1"/>
          </p:cNvSpPr>
          <p:nvPr>
            <p:ph type="subTitle" idx="1"/>
          </p:nvPr>
        </p:nvSpPr>
        <p:spPr/>
        <p:txBody>
          <a:bodyPr/>
          <a:lstStyle/>
          <a:p>
            <a:r>
              <a:rPr lang="it-IT" dirty="0" smtClean="0"/>
              <a:t>Termoli, 27 ottobre 2015</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altro</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a:t>Il Pentateuco Samaritano.</a:t>
            </a:r>
            <a:endParaRPr lang="it-IT" dirty="0"/>
          </a:p>
          <a:p>
            <a:r>
              <a:rPr lang="it-IT" dirty="0"/>
              <a:t> </a:t>
            </a:r>
          </a:p>
          <a:p>
            <a:r>
              <a:rPr lang="it-IT" dirty="0"/>
              <a:t>Samaritani = fusione tra rientrati dall’Assiria dopo distruzione del 721 e quelli rimasti.</a:t>
            </a:r>
          </a:p>
          <a:p>
            <a:r>
              <a:rPr lang="it-IT" dirty="0"/>
              <a:t>Culto </a:t>
            </a:r>
            <a:r>
              <a:rPr lang="it-IT" dirty="0" err="1"/>
              <a:t>javista</a:t>
            </a:r>
            <a:r>
              <a:rPr lang="it-IT" dirty="0"/>
              <a:t>, progressiva polemica coi giudei fino allo scisma nel V – IV sec. a.C.</a:t>
            </a:r>
          </a:p>
          <a:p>
            <a:r>
              <a:rPr lang="it-IT" dirty="0"/>
              <a:t>Restarono col solo Pentateuco Samaritano </a:t>
            </a:r>
          </a:p>
          <a:p>
            <a:r>
              <a:rPr lang="it-IT" dirty="0"/>
              <a:t>Testo: differente dal TM in 6000 varianti, per lo più ortografiche; 1900 concordano con la </a:t>
            </a:r>
            <a:r>
              <a:rPr lang="it-IT" dirty="0" err="1"/>
              <a:t>LXX</a:t>
            </a:r>
            <a:r>
              <a:rPr lang="it-IT" dirty="0"/>
              <a:t>; altre rispecchiano ideologia come il santuario sul </a:t>
            </a:r>
            <a:r>
              <a:rPr lang="it-IT" dirty="0" err="1"/>
              <a:t>Garizim</a:t>
            </a:r>
            <a:r>
              <a:rPr lang="it-IT" dirty="0"/>
              <a:t>. L’esecuzione delle piaghe fa pensare a una provenienza più antica. </a:t>
            </a:r>
          </a:p>
          <a:p>
            <a:r>
              <a:rPr lang="it-IT" dirty="0"/>
              <a:t> </a:t>
            </a:r>
          </a:p>
          <a:p>
            <a:r>
              <a:rPr lang="it-IT" b="1" dirty="0"/>
              <a:t>LXX:</a:t>
            </a:r>
            <a:r>
              <a:rPr lang="it-IT" dirty="0"/>
              <a:t> AT da ebraico a greco. Rilettura cristologica ha portato a una revisione. </a:t>
            </a:r>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Talmud</a:t>
            </a:r>
            <a:endParaRPr lang="it-IT" dirty="0"/>
          </a:p>
        </p:txBody>
      </p:sp>
      <p:sp>
        <p:nvSpPr>
          <p:cNvPr id="3" name="Segnaposto contenuto 2"/>
          <p:cNvSpPr>
            <a:spLocks noGrp="1"/>
          </p:cNvSpPr>
          <p:nvPr>
            <p:ph idx="1"/>
          </p:nvPr>
        </p:nvSpPr>
        <p:spPr>
          <a:xfrm>
            <a:off x="457200" y="1268760"/>
            <a:ext cx="8229600" cy="5040560"/>
          </a:xfrm>
        </p:spPr>
        <p:txBody>
          <a:bodyPr>
            <a:normAutofit fontScale="55000" lnSpcReduction="20000"/>
          </a:bodyPr>
          <a:lstStyle/>
          <a:p>
            <a:r>
              <a:rPr lang="it-IT" b="1" dirty="0"/>
              <a:t>Cosa è </a:t>
            </a:r>
            <a:endParaRPr lang="it-IT" dirty="0"/>
          </a:p>
          <a:p>
            <a:r>
              <a:rPr lang="it-IT" dirty="0"/>
              <a:t>Opera che </a:t>
            </a:r>
            <a:r>
              <a:rPr lang="it-IT" b="1" dirty="0"/>
              <a:t>contiene le opinioni e l’insegnamento degli antichi maestri ebrei </a:t>
            </a:r>
            <a:r>
              <a:rPr lang="it-IT" dirty="0"/>
              <a:t>nell’interpretare, commentare e sviluppare le leggi civili e religiose contenute nella Bibbia ebraica, specialmente nella Torah, per un periodo che copre diversi secoli (300 a.C.-500 d.C</a:t>
            </a:r>
            <a:r>
              <a:rPr lang="it-IT" dirty="0" smtClean="0"/>
              <a:t>.). </a:t>
            </a:r>
            <a:r>
              <a:rPr lang="it-IT" i="1" dirty="0" smtClean="0"/>
              <a:t>Si </a:t>
            </a:r>
            <a:r>
              <a:rPr lang="it-IT" i="1" dirty="0"/>
              <a:t>può affermare, pertanto, che il popolo ebraico non è tanto il popolo della Bibbia, quanto il popolo del Talmud</a:t>
            </a:r>
            <a:r>
              <a:rPr lang="it-IT" i="1" dirty="0" smtClean="0"/>
              <a:t>!</a:t>
            </a:r>
          </a:p>
          <a:p>
            <a:endParaRPr lang="it-IT" dirty="0"/>
          </a:p>
          <a:p>
            <a:r>
              <a:rPr lang="it-IT" b="1" dirty="0"/>
              <a:t>Come nasce</a:t>
            </a:r>
            <a:endParaRPr lang="it-IT" dirty="0"/>
          </a:p>
          <a:p>
            <a:r>
              <a:rPr lang="it-IT" dirty="0"/>
              <a:t>Oltre alla </a:t>
            </a:r>
            <a:r>
              <a:rPr lang="it-IT" b="1" dirty="0"/>
              <a:t>Legge scritta </a:t>
            </a:r>
            <a:r>
              <a:rPr lang="it-IT" dirty="0"/>
              <a:t>(la Legge come è nella Bibbia, </a:t>
            </a:r>
            <a:r>
              <a:rPr lang="it-IT" b="1" dirty="0"/>
              <a:t>la Torah </a:t>
            </a:r>
            <a:r>
              <a:rPr lang="it-IT" dirty="0"/>
              <a:t>ossia il Pentateuco, che contiene leggi indiscutibili e la cui autorità è superiore a quella degli altri libri della Scrittura) Dio avrebbe dato a Mosè nello stesso luogo la</a:t>
            </a:r>
            <a:r>
              <a:rPr lang="it-IT" b="1" dirty="0"/>
              <a:t> Legge orale </a:t>
            </a:r>
            <a:r>
              <a:rPr lang="it-IT" dirty="0"/>
              <a:t>per</a:t>
            </a:r>
            <a:r>
              <a:rPr lang="it-IT" b="1" dirty="0"/>
              <a:t> </a:t>
            </a:r>
            <a:r>
              <a:rPr lang="it-IT" dirty="0"/>
              <a:t>poter interpretare i testi </a:t>
            </a:r>
            <a:r>
              <a:rPr lang="it-IT" dirty="0" smtClean="0"/>
              <a:t>scritti. </a:t>
            </a:r>
            <a:endParaRPr lang="it-IT" dirty="0"/>
          </a:p>
          <a:p>
            <a:r>
              <a:rPr lang="it-IT" i="1" dirty="0"/>
              <a:t>Mosè l’avrebbe trasmessa a Giosuè, </a:t>
            </a:r>
            <a:r>
              <a:rPr lang="it-IT" i="1" dirty="0" err="1"/>
              <a:t>Giosuè</a:t>
            </a:r>
            <a:r>
              <a:rPr lang="it-IT" i="1" dirty="0"/>
              <a:t> agli anziani, e così via fino agli anziani di Gerusalemme</a:t>
            </a:r>
            <a:r>
              <a:rPr lang="it-IT" dirty="0" smtClean="0"/>
              <a:t>.</a:t>
            </a:r>
            <a:endParaRPr lang="it-IT" dirty="0"/>
          </a:p>
          <a:p>
            <a:endParaRPr lang="it-IT" b="1" dirty="0" smtClean="0"/>
          </a:p>
          <a:p>
            <a:r>
              <a:rPr lang="it-IT" b="1" dirty="0" smtClean="0"/>
              <a:t>A </a:t>
            </a:r>
            <a:r>
              <a:rPr lang="it-IT" b="1" dirty="0"/>
              <a:t>cosa serve</a:t>
            </a:r>
            <a:endParaRPr lang="it-IT" dirty="0"/>
          </a:p>
          <a:p>
            <a:r>
              <a:rPr lang="it-IT" dirty="0"/>
              <a:t>Molte norme fondamentali, quali il sabato, il matrimonio, la macellazione, sono solo accennate nella Torah: </a:t>
            </a:r>
            <a:r>
              <a:rPr lang="it-IT" b="1" dirty="0"/>
              <a:t>la Legge orale serviva a interpretare la Legge scritta e conteneva norme aggiunte accanto ad essa</a:t>
            </a:r>
            <a:r>
              <a:rPr lang="it-IT"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Evoluzione del Talmud</a:t>
            </a:r>
            <a:endParaRPr lang="it-IT" dirty="0"/>
          </a:p>
        </p:txBody>
      </p:sp>
      <p:sp>
        <p:nvSpPr>
          <p:cNvPr id="3" name="Segnaposto contenuto 2"/>
          <p:cNvSpPr>
            <a:spLocks noGrp="1"/>
          </p:cNvSpPr>
          <p:nvPr>
            <p:ph idx="1"/>
          </p:nvPr>
        </p:nvSpPr>
        <p:spPr>
          <a:xfrm>
            <a:off x="457200" y="1196752"/>
            <a:ext cx="8229600" cy="5112568"/>
          </a:xfrm>
        </p:spPr>
        <p:txBody>
          <a:bodyPr>
            <a:normAutofit fontScale="55000" lnSpcReduction="20000"/>
          </a:bodyPr>
          <a:lstStyle/>
          <a:p>
            <a:r>
              <a:rPr lang="it-IT" dirty="0"/>
              <a:t>Vi era inizialmente </a:t>
            </a:r>
            <a:r>
              <a:rPr lang="it-IT" b="1" dirty="0"/>
              <a:t>repulsione a mettere per iscritto la Legge orale</a:t>
            </a:r>
            <a:r>
              <a:rPr lang="it-IT" dirty="0"/>
              <a:t>, perché essa costituiva l’anima della Legge scritta e serviva a renderla viva. </a:t>
            </a:r>
          </a:p>
          <a:p>
            <a:r>
              <a:rPr lang="it-IT" dirty="0"/>
              <a:t> </a:t>
            </a:r>
          </a:p>
          <a:p>
            <a:r>
              <a:rPr lang="it-IT" b="1" dirty="0"/>
              <a:t>Dopo la distruzione del Secondo Tempio nel 70 d.C. </a:t>
            </a:r>
            <a:r>
              <a:rPr lang="it-IT" dirty="0"/>
              <a:t>gli Ebrei non ebbero più una patria e si dispersero in diversi luoghi fuori dalla Palestina, cosicché </a:t>
            </a:r>
            <a:r>
              <a:rPr lang="it-IT" b="1" dirty="0"/>
              <a:t>la tradizione orale rischiava di perdersi</a:t>
            </a:r>
            <a:r>
              <a:rPr lang="it-IT" dirty="0"/>
              <a:t>.  I capi religiosi non si trovavano più a Gerusalemme, ma si erano trasferiti </a:t>
            </a:r>
            <a:r>
              <a:rPr lang="it-IT" b="1" dirty="0"/>
              <a:t>a </a:t>
            </a:r>
            <a:r>
              <a:rPr lang="it-IT" b="1" dirty="0" err="1"/>
              <a:t>Jamnia</a:t>
            </a:r>
            <a:r>
              <a:rPr lang="it-IT" dirty="0"/>
              <a:t>, una piccola città a sud dell’attuale Tel Aviv, dove i Rabbini iniziano a codificare la Legge orale nella</a:t>
            </a:r>
            <a:r>
              <a:rPr lang="it-IT" b="1" dirty="0"/>
              <a:t> </a:t>
            </a:r>
            <a:r>
              <a:rPr lang="it-IT" b="1" dirty="0" err="1"/>
              <a:t>Mishnah</a:t>
            </a:r>
            <a:r>
              <a:rPr lang="it-IT" dirty="0" smtClean="0"/>
              <a:t>.</a:t>
            </a:r>
            <a:r>
              <a:rPr lang="it-IT" b="1" dirty="0"/>
              <a:t> </a:t>
            </a:r>
            <a:endParaRPr lang="it-IT" dirty="0"/>
          </a:p>
          <a:p>
            <a:r>
              <a:rPr lang="it-IT" b="1" dirty="0"/>
              <a:t>Nel 135 d.C. </a:t>
            </a:r>
            <a:r>
              <a:rPr lang="it-IT" dirty="0"/>
              <a:t>si ha la </a:t>
            </a:r>
            <a:r>
              <a:rPr lang="it-IT" b="1" dirty="0"/>
              <a:t>rivolta di Bar </a:t>
            </a:r>
            <a:r>
              <a:rPr lang="it-IT" b="1" dirty="0" err="1"/>
              <a:t>Kokba</a:t>
            </a:r>
            <a:r>
              <a:rPr lang="it-IT" b="1" dirty="0"/>
              <a:t> </a:t>
            </a:r>
            <a:r>
              <a:rPr lang="it-IT" dirty="0"/>
              <a:t>[</a:t>
            </a:r>
            <a:r>
              <a:rPr lang="it-IT" dirty="0" err="1"/>
              <a:t>=il</a:t>
            </a:r>
            <a:r>
              <a:rPr lang="it-IT" dirty="0"/>
              <a:t> figlio della stella], ritenuto il Messia da molti Rabbini, ma i Romani sopprimono tale ribellione con molta durezza. I Giudei sono costretti a fuggire </a:t>
            </a:r>
            <a:r>
              <a:rPr lang="it-IT" b="1" dirty="0"/>
              <a:t>a </a:t>
            </a:r>
            <a:r>
              <a:rPr lang="it-IT" b="1" dirty="0" err="1"/>
              <a:t>Usha</a:t>
            </a:r>
            <a:r>
              <a:rPr lang="it-IT" b="1" dirty="0"/>
              <a:t> in Galilea</a:t>
            </a:r>
            <a:r>
              <a:rPr lang="it-IT" dirty="0"/>
              <a:t>, dove </a:t>
            </a:r>
            <a:r>
              <a:rPr lang="it-IT" b="1" dirty="0"/>
              <a:t>ha luogo la codificazione finale della </a:t>
            </a:r>
            <a:r>
              <a:rPr lang="it-IT" b="1" dirty="0" err="1"/>
              <a:t>Mishnah</a:t>
            </a:r>
            <a:r>
              <a:rPr lang="it-IT" dirty="0" smtClean="0"/>
              <a:t>.</a:t>
            </a:r>
            <a:endParaRPr lang="it-IT" dirty="0"/>
          </a:p>
          <a:p>
            <a:r>
              <a:rPr lang="it-IT" dirty="0"/>
              <a:t>Nel </a:t>
            </a:r>
            <a:r>
              <a:rPr lang="it-IT" b="1" dirty="0"/>
              <a:t>200 d.C. </a:t>
            </a:r>
            <a:r>
              <a:rPr lang="it-IT" dirty="0"/>
              <a:t>i capi religiosi si trasferiscono </a:t>
            </a:r>
            <a:r>
              <a:rPr lang="it-IT" b="1" dirty="0"/>
              <a:t>a Cesarea </a:t>
            </a:r>
            <a:r>
              <a:rPr lang="it-IT" dirty="0"/>
              <a:t>e </a:t>
            </a:r>
            <a:r>
              <a:rPr lang="it-IT" b="1" dirty="0"/>
              <a:t>cominciano a elaborarsi dei trattati di commento alla </a:t>
            </a:r>
            <a:r>
              <a:rPr lang="it-IT" b="1" dirty="0" err="1"/>
              <a:t>Mishnah</a:t>
            </a:r>
            <a:r>
              <a:rPr lang="it-IT" dirty="0"/>
              <a:t>, che vanno a costituire la cosiddetta </a:t>
            </a:r>
            <a:r>
              <a:rPr lang="it-IT" b="1" dirty="0" err="1"/>
              <a:t>Ghemarah</a:t>
            </a:r>
            <a:r>
              <a:rPr lang="it-IT" dirty="0"/>
              <a:t>. Verso il </a:t>
            </a:r>
            <a:r>
              <a:rPr lang="it-IT" b="1" dirty="0"/>
              <a:t>VII sec. d.C.</a:t>
            </a:r>
            <a:r>
              <a:rPr lang="it-IT" dirty="0"/>
              <a:t>, all’</a:t>
            </a:r>
            <a:r>
              <a:rPr lang="it-IT" b="1" dirty="0"/>
              <a:t>arrivo dell’Islam</a:t>
            </a:r>
            <a:r>
              <a:rPr lang="it-IT" dirty="0"/>
              <a:t>, il prodotto finale di tale processo sarà la costituzione del </a:t>
            </a:r>
            <a:r>
              <a:rPr lang="it-IT" b="1" dirty="0"/>
              <a:t>Talmud</a:t>
            </a:r>
            <a:r>
              <a:rPr lang="it-IT" dirty="0" smtClean="0"/>
              <a:t>.</a:t>
            </a:r>
          </a:p>
          <a:p>
            <a:endParaRPr lang="it-IT" dirty="0"/>
          </a:p>
          <a:p>
            <a:r>
              <a:rPr lang="it-IT" dirty="0"/>
              <a:t>Ci sono due compilazioni della </a:t>
            </a:r>
            <a:r>
              <a:rPr lang="it-IT" dirty="0" err="1"/>
              <a:t>Ghemarah</a:t>
            </a:r>
            <a:r>
              <a:rPr lang="it-IT" dirty="0"/>
              <a:t>, una palestinese e l’altra babilonese, più semplice e dettagliato, tanto da prevalere.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Il Talmud è dunque </a:t>
            </a:r>
            <a:r>
              <a:rPr lang="it-IT" b="1" dirty="0"/>
              <a:t>formato dalla </a:t>
            </a:r>
            <a:r>
              <a:rPr lang="it-IT" b="1" i="1" dirty="0" err="1"/>
              <a:t>Mishnah</a:t>
            </a:r>
            <a:r>
              <a:rPr lang="it-IT" b="1" i="1" dirty="0"/>
              <a:t> </a:t>
            </a:r>
            <a:r>
              <a:rPr lang="it-IT" b="1" dirty="0"/>
              <a:t>e dalla </a:t>
            </a:r>
            <a:r>
              <a:rPr lang="it-IT" b="1" i="1" dirty="0" err="1"/>
              <a:t>Ghemarah</a:t>
            </a:r>
            <a:r>
              <a:rPr lang="it-IT" dirty="0"/>
              <a:t>:</a:t>
            </a:r>
          </a:p>
          <a:p>
            <a:r>
              <a:rPr lang="it-IT" b="1" dirty="0" err="1"/>
              <a:t>*</a:t>
            </a:r>
            <a:r>
              <a:rPr lang="it-IT" dirty="0" err="1"/>
              <a:t>la</a:t>
            </a:r>
            <a:r>
              <a:rPr lang="it-IT" dirty="0"/>
              <a:t> </a:t>
            </a:r>
            <a:r>
              <a:rPr lang="it-IT" b="1" i="1" dirty="0" err="1"/>
              <a:t>Mishnah</a:t>
            </a:r>
            <a:r>
              <a:rPr lang="it-IT" dirty="0"/>
              <a:t> [</a:t>
            </a:r>
            <a:r>
              <a:rPr lang="it-IT" dirty="0" err="1"/>
              <a:t>=insegnamento</a:t>
            </a:r>
            <a:r>
              <a:rPr lang="it-IT" dirty="0"/>
              <a:t>], la prima raccolta </a:t>
            </a:r>
            <a:r>
              <a:rPr lang="it-IT" dirty="0" err="1"/>
              <a:t>autoritativa</a:t>
            </a:r>
            <a:r>
              <a:rPr lang="it-IT" dirty="0"/>
              <a:t> che spesso riporta materiali molto antichi, contemporanei al NT, completata intorno al 200 d.C</a:t>
            </a:r>
            <a:r>
              <a:rPr lang="it-IT" dirty="0" smtClean="0"/>
              <a:t>.</a:t>
            </a:r>
          </a:p>
          <a:p>
            <a:endParaRPr lang="it-IT" dirty="0"/>
          </a:p>
          <a:p>
            <a:r>
              <a:rPr lang="it-IT" b="1" dirty="0"/>
              <a:t>* </a:t>
            </a:r>
            <a:r>
              <a:rPr lang="it-IT" dirty="0"/>
              <a:t>la </a:t>
            </a:r>
            <a:r>
              <a:rPr lang="it-IT" b="1" i="1" dirty="0" err="1"/>
              <a:t>Ghemarah</a:t>
            </a:r>
            <a:r>
              <a:rPr lang="it-IT" dirty="0"/>
              <a:t> [</a:t>
            </a:r>
            <a:r>
              <a:rPr lang="it-IT" dirty="0" err="1"/>
              <a:t>=complemento</a:t>
            </a:r>
            <a:r>
              <a:rPr lang="it-IT" dirty="0"/>
              <a:t>, completamento], </a:t>
            </a:r>
            <a:r>
              <a:rPr lang="it-IT" b="1" dirty="0"/>
              <a:t>contiene le spiegazioni sulla </a:t>
            </a:r>
            <a:r>
              <a:rPr lang="it-IT" b="1" dirty="0" err="1"/>
              <a:t>Mishnah</a:t>
            </a:r>
            <a:r>
              <a:rPr lang="it-IT" dirty="0"/>
              <a:t>.</a:t>
            </a:r>
          </a:p>
          <a:p>
            <a:r>
              <a:rPr lang="it-IT" dirty="0"/>
              <a:t> </a:t>
            </a:r>
          </a:p>
          <a:p>
            <a:r>
              <a:rPr lang="it-IT" dirty="0"/>
              <a:t>La </a:t>
            </a:r>
            <a:r>
              <a:rPr lang="it-IT" b="1" dirty="0" err="1"/>
              <a:t>Tosefta</a:t>
            </a:r>
            <a:r>
              <a:rPr lang="it-IT" dirty="0"/>
              <a:t> [</a:t>
            </a:r>
            <a:r>
              <a:rPr lang="it-IT" dirty="0" err="1"/>
              <a:t>=appendice</a:t>
            </a:r>
            <a:r>
              <a:rPr lang="it-IT" dirty="0"/>
              <a:t>, supplemento, complemento, aggiunta] contiene </a:t>
            </a:r>
            <a:r>
              <a:rPr lang="it-IT" b="1" dirty="0"/>
              <a:t>materiale </a:t>
            </a:r>
            <a:r>
              <a:rPr lang="it-IT" b="1" dirty="0" err="1"/>
              <a:t>tannaitico</a:t>
            </a:r>
            <a:r>
              <a:rPr lang="it-IT" dirty="0"/>
              <a:t>, ossia contemporaneo alla redazione della </a:t>
            </a:r>
            <a:r>
              <a:rPr lang="it-IT" dirty="0" err="1"/>
              <a:t>Mishnah</a:t>
            </a:r>
            <a:r>
              <a:rPr lang="it-IT" dirty="0"/>
              <a:t>, che </a:t>
            </a:r>
            <a:r>
              <a:rPr lang="it-IT" b="1" dirty="0"/>
              <a:t>non </a:t>
            </a:r>
            <a:r>
              <a:rPr lang="it-IT" dirty="0"/>
              <a:t>è però </a:t>
            </a:r>
            <a:r>
              <a:rPr lang="it-IT" b="1" dirty="0"/>
              <a:t>confluito nella </a:t>
            </a:r>
            <a:r>
              <a:rPr lang="it-IT" b="1" dirty="0" err="1"/>
              <a:t>Mishnah</a:t>
            </a:r>
            <a:r>
              <a:rPr lang="it-IT" dirty="0"/>
              <a:t>. Contiene molti commenti, massime e decisioni che gettano luce sulla </a:t>
            </a:r>
            <a:r>
              <a:rPr lang="it-IT" dirty="0" err="1"/>
              <a:t>Mishnah</a:t>
            </a:r>
            <a:r>
              <a:rPr lang="it-IT" dirty="0"/>
              <a:t> e che sono spesso citate nella </a:t>
            </a:r>
            <a:r>
              <a:rPr lang="it-IT" dirty="0" err="1"/>
              <a:t>Ghemarah</a:t>
            </a:r>
            <a:r>
              <a:rPr lang="it-IT" dirty="0"/>
              <a:t>. La sua </a:t>
            </a:r>
            <a:r>
              <a:rPr lang="it-IT" b="1" dirty="0"/>
              <a:t>redazione finale </a:t>
            </a:r>
            <a:r>
              <a:rPr lang="it-IT" dirty="0"/>
              <a:t>è del </a:t>
            </a:r>
            <a:r>
              <a:rPr lang="it-IT" b="1" dirty="0"/>
              <a:t>V-VI sec. d.C.</a:t>
            </a:r>
            <a:endParaRPr lang="it-IT" dirty="0"/>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Formazione cronologica dell’AT</a:t>
            </a:r>
            <a:endParaRPr lang="it-IT" dirty="0"/>
          </a:p>
        </p:txBody>
      </p:sp>
      <p:pic>
        <p:nvPicPr>
          <p:cNvPr id="1026" name="Picture 2"/>
          <p:cNvPicPr>
            <a:picLocks noChangeAspect="1" noChangeArrowheads="1"/>
          </p:cNvPicPr>
          <p:nvPr/>
        </p:nvPicPr>
        <p:blipFill>
          <a:blip r:embed="rId2" cstate="print"/>
          <a:srcRect t="3581" b="47159"/>
          <a:stretch>
            <a:fillRect/>
          </a:stretch>
        </p:blipFill>
        <p:spPr bwMode="auto">
          <a:xfrm>
            <a:off x="971600" y="1268760"/>
            <a:ext cx="7003852" cy="4536504"/>
          </a:xfrm>
          <a:prstGeom prst="rect">
            <a:avLst/>
          </a:prstGeom>
          <a:noFill/>
          <a:ln w="9525" algn="ctr">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t="51945"/>
          <a:stretch>
            <a:fillRect/>
          </a:stretch>
        </p:blipFill>
        <p:spPr bwMode="auto">
          <a:xfrm>
            <a:off x="323528" y="836712"/>
            <a:ext cx="8550394" cy="5400600"/>
          </a:xfrm>
          <a:prstGeom prst="rect">
            <a:avLst/>
          </a:prstGeom>
          <a:noFill/>
          <a:ln w="9525" algn="ctr">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b="49205"/>
          <a:stretch>
            <a:fillRect/>
          </a:stretch>
        </p:blipFill>
        <p:spPr bwMode="auto">
          <a:xfrm>
            <a:off x="251520" y="332656"/>
            <a:ext cx="8603180" cy="5976664"/>
          </a:xfrm>
          <a:prstGeom prst="rect">
            <a:avLst/>
          </a:prstGeom>
          <a:noFill/>
          <a:ln w="9525" algn="ctr">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t="50795"/>
          <a:stretch>
            <a:fillRect/>
          </a:stretch>
        </p:blipFill>
        <p:spPr bwMode="auto">
          <a:xfrm>
            <a:off x="251520" y="548680"/>
            <a:ext cx="8450678" cy="5688632"/>
          </a:xfrm>
          <a:prstGeom prst="rect">
            <a:avLst/>
          </a:prstGeom>
          <a:noFill/>
          <a:ln w="9525" algn="ctr">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Scrittura “Sacra”</a:t>
            </a:r>
            <a:endParaRPr lang="it-IT" dirty="0"/>
          </a:p>
        </p:txBody>
      </p:sp>
      <p:sp>
        <p:nvSpPr>
          <p:cNvPr id="3" name="Segnaposto contenuto 2"/>
          <p:cNvSpPr>
            <a:spLocks noGrp="1"/>
          </p:cNvSpPr>
          <p:nvPr>
            <p:ph idx="1"/>
          </p:nvPr>
        </p:nvSpPr>
        <p:spPr/>
        <p:txBody>
          <a:bodyPr>
            <a:normAutofit fontScale="62500" lnSpcReduction="20000"/>
          </a:bodyPr>
          <a:lstStyle/>
          <a:p>
            <a:r>
              <a:rPr lang="it-IT" dirty="0"/>
              <a:t>"</a:t>
            </a:r>
            <a:r>
              <a:rPr lang="it-IT" b="1" dirty="0"/>
              <a:t>Introduzione alla Sacra Scrittura</a:t>
            </a:r>
            <a:r>
              <a:rPr lang="it-IT" dirty="0"/>
              <a:t>" (</a:t>
            </a:r>
            <a:r>
              <a:rPr lang="it-IT" b="1" dirty="0"/>
              <a:t>Adriano</a:t>
            </a:r>
            <a:r>
              <a:rPr lang="it-IT" dirty="0"/>
              <a:t>, V secolo) </a:t>
            </a:r>
          </a:p>
          <a:p>
            <a:r>
              <a:rPr lang="it-IT" dirty="0"/>
              <a:t> </a:t>
            </a:r>
          </a:p>
          <a:p>
            <a:r>
              <a:rPr lang="it-IT" dirty="0"/>
              <a:t> “</a:t>
            </a:r>
            <a:r>
              <a:rPr lang="it-IT" b="1" dirty="0" err="1"/>
              <a:t>Institutiones</a:t>
            </a:r>
            <a:r>
              <a:rPr lang="it-IT" b="1" dirty="0"/>
              <a:t> </a:t>
            </a:r>
            <a:r>
              <a:rPr lang="it-IT" b="1" dirty="0" err="1"/>
              <a:t>divinarum</a:t>
            </a:r>
            <a:r>
              <a:rPr lang="it-IT" b="1" dirty="0"/>
              <a:t> </a:t>
            </a:r>
            <a:r>
              <a:rPr lang="it-IT" b="1" dirty="0" err="1"/>
              <a:t>et</a:t>
            </a:r>
            <a:r>
              <a:rPr lang="it-IT" b="1" dirty="0"/>
              <a:t> </a:t>
            </a:r>
            <a:r>
              <a:rPr lang="it-IT" b="1" dirty="0" err="1"/>
              <a:t>saecularium</a:t>
            </a:r>
            <a:r>
              <a:rPr lang="it-IT" b="1" dirty="0"/>
              <a:t> </a:t>
            </a:r>
            <a:r>
              <a:rPr lang="it-IT" b="1" dirty="0" err="1"/>
              <a:t>litterarum</a:t>
            </a:r>
            <a:r>
              <a:rPr lang="it-IT" dirty="0"/>
              <a:t>” (650) di </a:t>
            </a:r>
            <a:r>
              <a:rPr lang="it-IT" b="1" dirty="0" err="1"/>
              <a:t>Cassiodoro</a:t>
            </a:r>
            <a:r>
              <a:rPr lang="it-IT" dirty="0"/>
              <a:t> </a:t>
            </a:r>
          </a:p>
          <a:p>
            <a:r>
              <a:rPr lang="it-IT" dirty="0"/>
              <a:t> </a:t>
            </a:r>
          </a:p>
          <a:p>
            <a:r>
              <a:rPr lang="it-IT" b="1" dirty="0" err="1"/>
              <a:t>Bibliotheca</a:t>
            </a:r>
            <a:r>
              <a:rPr lang="it-IT" b="1" dirty="0"/>
              <a:t> sancta</a:t>
            </a:r>
            <a:r>
              <a:rPr lang="it-IT" dirty="0"/>
              <a:t> (</a:t>
            </a:r>
            <a:r>
              <a:rPr lang="it-IT" i="1" dirty="0"/>
              <a:t>ex </a:t>
            </a:r>
            <a:r>
              <a:rPr lang="it-IT" i="1" dirty="0" err="1"/>
              <a:t>præcipuis</a:t>
            </a:r>
            <a:r>
              <a:rPr lang="it-IT" i="1" dirty="0"/>
              <a:t> </a:t>
            </a:r>
            <a:r>
              <a:rPr lang="it-IT" i="1" dirty="0" err="1"/>
              <a:t>Catholicae</a:t>
            </a:r>
            <a:r>
              <a:rPr lang="it-IT" i="1" dirty="0"/>
              <a:t> </a:t>
            </a:r>
            <a:r>
              <a:rPr lang="it-IT" i="1" dirty="0" err="1"/>
              <a:t>Ecclesiae</a:t>
            </a:r>
            <a:r>
              <a:rPr lang="it-IT" i="1" dirty="0"/>
              <a:t> </a:t>
            </a:r>
            <a:r>
              <a:rPr lang="it-IT" i="1" dirty="0" err="1"/>
              <a:t>auctoribus</a:t>
            </a:r>
            <a:r>
              <a:rPr lang="it-IT" i="1" dirty="0"/>
              <a:t> </a:t>
            </a:r>
            <a:r>
              <a:rPr lang="it-IT" i="1" dirty="0" err="1"/>
              <a:t>collecta</a:t>
            </a:r>
            <a:r>
              <a:rPr lang="it-IT" dirty="0"/>
              <a:t>), di </a:t>
            </a:r>
            <a:r>
              <a:rPr lang="it-IT" b="1" dirty="0"/>
              <a:t>Sisto da Siena </a:t>
            </a:r>
            <a:r>
              <a:rPr lang="it-IT" dirty="0"/>
              <a:t>(XVI sec.)</a:t>
            </a:r>
          </a:p>
          <a:p>
            <a:r>
              <a:rPr lang="it-IT" dirty="0"/>
              <a:t> </a:t>
            </a:r>
          </a:p>
          <a:p>
            <a:r>
              <a:rPr lang="it-IT" b="1" dirty="0"/>
              <a:t>Richard Simon </a:t>
            </a:r>
            <a:r>
              <a:rPr lang="it-IT" dirty="0"/>
              <a:t>(XVIII sec.), fondatore dell'esegesi (rigorosamente) scientifica </a:t>
            </a:r>
          </a:p>
          <a:p>
            <a:r>
              <a:rPr lang="it-IT" dirty="0"/>
              <a:t> </a:t>
            </a:r>
          </a:p>
          <a:p>
            <a:r>
              <a:rPr lang="it-IT" b="1" dirty="0"/>
              <a:t>Manualistica</a:t>
            </a:r>
            <a:r>
              <a:rPr lang="it-IT" dirty="0"/>
              <a:t> (R. </a:t>
            </a:r>
            <a:r>
              <a:rPr lang="it-IT" dirty="0" err="1"/>
              <a:t>Cornely</a:t>
            </a:r>
            <a:r>
              <a:rPr lang="it-IT" dirty="0"/>
              <a:t>, </a:t>
            </a:r>
            <a:r>
              <a:rPr lang="it-IT" i="1" dirty="0"/>
              <a:t>Cursus </a:t>
            </a:r>
            <a:r>
              <a:rPr lang="it-IT" i="1" dirty="0" err="1"/>
              <a:t>Scripturae</a:t>
            </a:r>
            <a:r>
              <a:rPr lang="it-IT" i="1" dirty="0"/>
              <a:t> </a:t>
            </a:r>
            <a:r>
              <a:rPr lang="it-IT" i="1" dirty="0" err="1"/>
              <a:t>Sacrae</a:t>
            </a:r>
            <a:r>
              <a:rPr lang="it-IT" dirty="0"/>
              <a:t>, 1855, suddivisa in Introduzione, Canone, Ispirazione)</a:t>
            </a:r>
          </a:p>
          <a:p>
            <a:r>
              <a:rPr lang="it-IT" dirty="0"/>
              <a:t> </a:t>
            </a:r>
          </a:p>
          <a:p>
            <a:r>
              <a:rPr lang="it-IT" b="1" i="1" dirty="0" err="1"/>
              <a:t>Providentissimus</a:t>
            </a:r>
            <a:r>
              <a:rPr lang="it-IT" b="1" i="1" dirty="0"/>
              <a:t> Deus </a:t>
            </a:r>
            <a:r>
              <a:rPr lang="it-IT" dirty="0"/>
              <a:t>(1893),</a:t>
            </a:r>
            <a:r>
              <a:rPr lang="it-IT" b="1" dirty="0"/>
              <a:t> </a:t>
            </a:r>
            <a:r>
              <a:rPr lang="it-IT" dirty="0"/>
              <a:t>lettera enciclica di LEONE XIII: psicologia dell'ispirazione</a:t>
            </a:r>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voce critica: Loisy</a:t>
            </a:r>
            <a:endParaRPr lang="it-IT" dirty="0"/>
          </a:p>
        </p:txBody>
      </p:sp>
      <p:sp>
        <p:nvSpPr>
          <p:cNvPr id="3" name="Segnaposto contenuto 2"/>
          <p:cNvSpPr>
            <a:spLocks noGrp="1"/>
          </p:cNvSpPr>
          <p:nvPr>
            <p:ph idx="1"/>
          </p:nvPr>
        </p:nvSpPr>
        <p:spPr>
          <a:xfrm>
            <a:off x="395536" y="1484784"/>
            <a:ext cx="8229600" cy="4680520"/>
          </a:xfrm>
        </p:spPr>
        <p:txBody>
          <a:bodyPr>
            <a:noAutofit/>
          </a:bodyPr>
          <a:lstStyle/>
          <a:p>
            <a:r>
              <a:rPr lang="it-IT" sz="1400" dirty="0"/>
              <a:t>Ingresso parroco, formazione scolastica (collegio, malattia sorella e seminario: </a:t>
            </a:r>
            <a:r>
              <a:rPr lang="it-IT" sz="1400" i="1" dirty="0"/>
              <a:t>Summa</a:t>
            </a:r>
            <a:r>
              <a:rPr lang="it-IT" sz="1400" dirty="0" smtClean="0"/>
              <a:t>)</a:t>
            </a:r>
            <a:endParaRPr lang="it-IT" sz="1400" dirty="0"/>
          </a:p>
          <a:p>
            <a:r>
              <a:rPr lang="it-IT" sz="1400" dirty="0"/>
              <a:t>Formazione teologica: ebraico e </a:t>
            </a:r>
            <a:r>
              <a:rPr lang="it-IT" sz="1400" dirty="0" smtClean="0"/>
              <a:t>ordinazione</a:t>
            </a:r>
            <a:endParaRPr lang="it-IT" sz="1400" dirty="0"/>
          </a:p>
          <a:p>
            <a:r>
              <a:rPr lang="it-IT" sz="1400" dirty="0"/>
              <a:t>Curato di campagna, studente (assiri ed egizi) e </a:t>
            </a:r>
            <a:r>
              <a:rPr lang="it-IT" sz="1400" dirty="0" smtClean="0"/>
              <a:t>insegnante</a:t>
            </a:r>
            <a:endParaRPr lang="it-IT" sz="1400" dirty="0"/>
          </a:p>
          <a:p>
            <a:r>
              <a:rPr lang="it-IT" sz="1400" dirty="0"/>
              <a:t>Tesi sull’AT e Leone </a:t>
            </a:r>
            <a:r>
              <a:rPr lang="it-IT" sz="1400" dirty="0" smtClean="0"/>
              <a:t>XIII</a:t>
            </a:r>
            <a:endParaRPr lang="it-IT" sz="1400" dirty="0"/>
          </a:p>
          <a:p>
            <a:r>
              <a:rPr lang="it-IT" sz="1400" dirty="0"/>
              <a:t>Il Vangelo e la Chiesa contro </a:t>
            </a:r>
            <a:r>
              <a:rPr lang="it-IT" sz="1400" dirty="0" err="1"/>
              <a:t>Harnack</a:t>
            </a:r>
            <a:endParaRPr lang="it-IT" sz="1400" dirty="0"/>
          </a:p>
          <a:p>
            <a:r>
              <a:rPr lang="it-IT" sz="1400" dirty="0"/>
              <a:t> </a:t>
            </a:r>
          </a:p>
          <a:p>
            <a:r>
              <a:rPr lang="it-IT" sz="1400" b="1" dirty="0"/>
              <a:t>Intorno a un piccolo libro</a:t>
            </a:r>
            <a:r>
              <a:rPr lang="it-IT" sz="1400" dirty="0"/>
              <a:t>: sette lettere (</a:t>
            </a:r>
            <a:r>
              <a:rPr lang="it-IT" sz="1400" dirty="0" smtClean="0"/>
              <a:t>manifesto del modernismo)</a:t>
            </a:r>
            <a:endParaRPr lang="it-IT" sz="1400" dirty="0"/>
          </a:p>
          <a:p>
            <a:pPr lvl="0">
              <a:buFont typeface="+mj-lt"/>
              <a:buAutoNum type="arabicPeriod"/>
            </a:pPr>
            <a:r>
              <a:rPr lang="it-IT" sz="1400" dirty="0"/>
              <a:t>Gesù non è entrato come Dio ma come uomo nella storia degli uomini</a:t>
            </a:r>
          </a:p>
          <a:p>
            <a:pPr lvl="0">
              <a:buFont typeface="+mj-lt"/>
              <a:buAutoNum type="arabicPeriod"/>
            </a:pPr>
            <a:r>
              <a:rPr lang="it-IT" sz="1400" dirty="0"/>
              <a:t>Critica indipendente dal controllo teologico</a:t>
            </a:r>
          </a:p>
          <a:p>
            <a:pPr lvl="0">
              <a:buFont typeface="+mj-lt"/>
              <a:buAutoNum type="arabicPeriod"/>
            </a:pPr>
            <a:r>
              <a:rPr lang="it-IT" sz="1400" dirty="0"/>
              <a:t>Quarto vangelo non è un testo di storia</a:t>
            </a:r>
          </a:p>
          <a:p>
            <a:pPr lvl="0">
              <a:buFont typeface="+mj-lt"/>
              <a:buAutoNum type="arabicPeriod"/>
            </a:pPr>
            <a:r>
              <a:rPr lang="it-IT" sz="1400" dirty="0"/>
              <a:t>fede in Gesù messia adattata alla mentalità dei credenti pagani </a:t>
            </a:r>
          </a:p>
          <a:p>
            <a:pPr lvl="0">
              <a:buFont typeface="+mj-lt"/>
              <a:buAutoNum type="arabicPeriod"/>
            </a:pPr>
            <a:r>
              <a:rPr lang="it-IT" sz="1400" dirty="0"/>
              <a:t>la Chiesa proviene dalla fede nel Cristo glorificato</a:t>
            </a:r>
          </a:p>
          <a:p>
            <a:pPr lvl="0">
              <a:buFont typeface="+mj-lt"/>
              <a:buAutoNum type="arabicPeriod"/>
            </a:pPr>
            <a:r>
              <a:rPr lang="it-IT" sz="1400" dirty="0"/>
              <a:t>i dogmi hanno storia complessa </a:t>
            </a:r>
          </a:p>
          <a:p>
            <a:pPr lvl="0">
              <a:buFont typeface="+mj-lt"/>
              <a:buAutoNum type="arabicPeriod"/>
            </a:pPr>
            <a:r>
              <a:rPr lang="it-IT" sz="1400" dirty="0"/>
              <a:t>sui sacramenti </a:t>
            </a:r>
          </a:p>
          <a:p>
            <a:pPr>
              <a:buNone/>
            </a:pPr>
            <a:endParaRPr lang="it-IT" sz="1400" dirty="0"/>
          </a:p>
          <a:p>
            <a:r>
              <a:rPr lang="it-IT" sz="1400" dirty="0"/>
              <a:t>Condanna del libro (1903) e del modernismo (1907) </a:t>
            </a:r>
          </a:p>
          <a:p>
            <a:r>
              <a:rPr lang="it-IT" sz="1400" dirty="0"/>
              <a:t> </a:t>
            </a:r>
          </a:p>
          <a:p>
            <a:r>
              <a:rPr lang="it-IT" sz="1400" dirty="0"/>
              <a:t>Effetti della scomunica e parziale </a:t>
            </a:r>
            <a:r>
              <a:rPr lang="it-IT" sz="1400" dirty="0" smtClean="0"/>
              <a:t>reintegro</a:t>
            </a:r>
            <a:endParaRPr lang="it-IT"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Ispirazione ellenistica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Concezione </a:t>
            </a:r>
            <a:r>
              <a:rPr lang="it-IT" dirty="0"/>
              <a:t>“mantica”</a:t>
            </a:r>
          </a:p>
          <a:p>
            <a:r>
              <a:rPr lang="it-IT" dirty="0"/>
              <a:t> </a:t>
            </a:r>
          </a:p>
          <a:p>
            <a:r>
              <a:rPr lang="it-IT" dirty="0" err="1"/>
              <a:t>μαντεύομαι</a:t>
            </a:r>
            <a:r>
              <a:rPr lang="it-IT" dirty="0"/>
              <a:t>, </a:t>
            </a:r>
            <a:r>
              <a:rPr lang="it-IT" i="1" dirty="0" err="1"/>
              <a:t>mantéuomai</a:t>
            </a:r>
            <a:r>
              <a:rPr lang="it-IT" dirty="0"/>
              <a:t>, «do oracoli, vaticini», «profetizzo» = ispirazione letteraria: la forza del soffio divino (</a:t>
            </a:r>
            <a:r>
              <a:rPr lang="it-IT" dirty="0" err="1"/>
              <a:t>πνεῦμα</a:t>
            </a:r>
            <a:r>
              <a:rPr lang="it-IT" dirty="0"/>
              <a:t>, </a:t>
            </a:r>
            <a:r>
              <a:rPr lang="it-IT" i="1" dirty="0"/>
              <a:t>pnéuma</a:t>
            </a:r>
            <a:r>
              <a:rPr lang="it-IT" dirty="0"/>
              <a:t>) investiva il sacerdote o la sacerdotessa, facendolo entrare in uno stato di </a:t>
            </a:r>
            <a:r>
              <a:rPr lang="it-IT" i="1" dirty="0"/>
              <a:t>raptus estatico</a:t>
            </a:r>
            <a:r>
              <a:rPr lang="it-IT" dirty="0"/>
              <a:t>, in cui, fuori di sé, non più libero, spinto e trascinato come un pazzo, proclamava l’oracolo a nome di un dio: si pensi agli oracoli della Pizia a Delfi. </a:t>
            </a:r>
          </a:p>
          <a:p>
            <a:r>
              <a:rPr lang="it-IT" dirty="0"/>
              <a:t>Qualcosa di simile dovesse accadere nel caso della composizione di un’opera letteraria, come testimoniano i famosi versi dei poemi epici di Omero e di Virgilio: </a:t>
            </a:r>
            <a:r>
              <a:rPr lang="it-IT" b="1" dirty="0"/>
              <a:t>Cantami, o Diva</a:t>
            </a:r>
            <a:r>
              <a:rPr lang="it-IT" dirty="0"/>
              <a:t>, del </a:t>
            </a:r>
            <a:r>
              <a:rPr lang="it-IT" dirty="0" err="1"/>
              <a:t>Pelide</a:t>
            </a:r>
            <a:r>
              <a:rPr lang="it-IT" dirty="0"/>
              <a:t> Achille …</a:t>
            </a:r>
          </a:p>
          <a:p>
            <a:r>
              <a:rPr lang="it-IT" dirty="0"/>
              <a:t> </a:t>
            </a:r>
          </a:p>
          <a:p>
            <a:r>
              <a:rPr lang="it-IT" i="1" dirty="0"/>
              <a:t>Non è un concetto che s’addice ai profeti di AT e NT, né agli scrittori sacri, perché uomini in pieno possesso di tutte le loro facoltà, uomini storicamente condizionati, testimoni della Parola per credenti o comunità variamente impegnati e con problemi diversi.</a:t>
            </a:r>
            <a:endParaRPr lang="it-IT" dirty="0"/>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Ispirazione nell’AT</a:t>
            </a:r>
            <a:endParaRPr lang="it-IT" dirty="0"/>
          </a:p>
        </p:txBody>
      </p:sp>
      <p:sp>
        <p:nvSpPr>
          <p:cNvPr id="3" name="Segnaposto contenuto 2"/>
          <p:cNvSpPr>
            <a:spLocks noGrp="1"/>
          </p:cNvSpPr>
          <p:nvPr>
            <p:ph idx="1"/>
          </p:nvPr>
        </p:nvSpPr>
        <p:spPr/>
        <p:txBody>
          <a:bodyPr>
            <a:normAutofit fontScale="32500" lnSpcReduction="20000"/>
          </a:bodyPr>
          <a:lstStyle/>
          <a:p>
            <a:pPr>
              <a:buNone/>
            </a:pPr>
            <a:r>
              <a:rPr lang="it-IT" b="1" dirty="0" smtClean="0"/>
              <a:t>DV 9</a:t>
            </a:r>
            <a:r>
              <a:rPr lang="it-IT" dirty="0" smtClean="0"/>
              <a:t>: “La Sacra Scrittura è Parola di Dio, in quanto scritta per ispirazione dello Spirito Santo”</a:t>
            </a:r>
          </a:p>
          <a:p>
            <a:pPr>
              <a:buNone/>
            </a:pPr>
            <a:r>
              <a:rPr lang="it-IT" dirty="0" smtClean="0"/>
              <a:t> </a:t>
            </a:r>
          </a:p>
          <a:p>
            <a:pPr>
              <a:buNone/>
            </a:pPr>
            <a:r>
              <a:rPr lang="it-IT" b="1" dirty="0" smtClean="0"/>
              <a:t>La Bibbia </a:t>
            </a:r>
            <a:r>
              <a:rPr lang="it-IT" dirty="0" smtClean="0"/>
              <a:t>è allo stesso tempo un </a:t>
            </a:r>
            <a:r>
              <a:rPr lang="it-IT" b="1" dirty="0" smtClean="0"/>
              <a:t>libro umano e divino </a:t>
            </a:r>
            <a:r>
              <a:rPr lang="it-IT" dirty="0" smtClean="0"/>
              <a:t>perché </a:t>
            </a:r>
            <a:r>
              <a:rPr lang="it-IT" b="1" dirty="0" smtClean="0"/>
              <a:t>ha come autori sia Dio sia l’uomo. </a:t>
            </a:r>
            <a:endParaRPr lang="it-IT" dirty="0" smtClean="0"/>
          </a:p>
          <a:p>
            <a:pPr>
              <a:buNone/>
            </a:pPr>
            <a:r>
              <a:rPr lang="it-IT" dirty="0" smtClean="0"/>
              <a:t> </a:t>
            </a:r>
          </a:p>
          <a:p>
            <a:pPr>
              <a:buNone/>
            </a:pPr>
            <a:r>
              <a:rPr lang="it-IT" dirty="0" smtClean="0"/>
              <a:t>Concetto di ispirazione: </a:t>
            </a:r>
            <a:r>
              <a:rPr lang="it-IT" dirty="0" err="1" smtClean="0"/>
              <a:t>Nm</a:t>
            </a:r>
            <a:r>
              <a:rPr lang="it-IT" dirty="0" smtClean="0"/>
              <a:t> 22 (</a:t>
            </a:r>
            <a:r>
              <a:rPr lang="it-IT" dirty="0" err="1" smtClean="0"/>
              <a:t>Balaam</a:t>
            </a:r>
            <a:r>
              <a:rPr lang="it-IT" dirty="0" smtClean="0"/>
              <a:t>); </a:t>
            </a:r>
            <a:r>
              <a:rPr lang="it-IT" dirty="0" err="1" smtClean="0"/>
              <a:t>Es</a:t>
            </a:r>
            <a:r>
              <a:rPr lang="it-IT" dirty="0" smtClean="0"/>
              <a:t> 17 e Is 30 viene ordinato di scrivere.</a:t>
            </a:r>
          </a:p>
          <a:p>
            <a:pPr>
              <a:buNone/>
            </a:pPr>
            <a:r>
              <a:rPr lang="it-IT" dirty="0" smtClean="0"/>
              <a:t> </a:t>
            </a:r>
          </a:p>
          <a:p>
            <a:pPr>
              <a:buNone/>
            </a:pPr>
            <a:r>
              <a:rPr lang="it-IT" b="1" dirty="0" smtClean="0"/>
              <a:t> </a:t>
            </a:r>
            <a:endParaRPr lang="it-IT" dirty="0" smtClean="0"/>
          </a:p>
          <a:p>
            <a:pPr>
              <a:buNone/>
            </a:pPr>
            <a:r>
              <a:rPr lang="it-IT" b="1" dirty="0" smtClean="0"/>
              <a:t>Letteratura di Israele</a:t>
            </a:r>
            <a:r>
              <a:rPr lang="it-IT" dirty="0" smtClean="0"/>
              <a:t> non troviamo trattati sull’ispirazione ma una serie di </a:t>
            </a:r>
            <a:r>
              <a:rPr lang="it-IT" b="1" dirty="0" smtClean="0"/>
              <a:t>affermazioni</a:t>
            </a:r>
            <a:r>
              <a:rPr lang="it-IT" dirty="0" smtClean="0"/>
              <a:t>: </a:t>
            </a:r>
          </a:p>
          <a:p>
            <a:pPr>
              <a:buNone/>
            </a:pPr>
            <a:r>
              <a:rPr lang="it-IT" dirty="0" smtClean="0"/>
              <a:t> </a:t>
            </a:r>
          </a:p>
          <a:p>
            <a:pPr>
              <a:buNone/>
            </a:pPr>
            <a:r>
              <a:rPr lang="it-IT" dirty="0" err="1" smtClean="0"/>
              <a:t>Es</a:t>
            </a:r>
            <a:r>
              <a:rPr lang="it-IT" dirty="0" smtClean="0"/>
              <a:t> 31 (la Torah è scritta dal “dito” di Dio; alcuni pensano che sia stata scritta da Mosè in persona) </a:t>
            </a:r>
          </a:p>
          <a:p>
            <a:pPr>
              <a:buNone/>
            </a:pPr>
            <a:r>
              <a:rPr lang="it-IT" dirty="0" smtClean="0"/>
              <a:t> </a:t>
            </a:r>
          </a:p>
          <a:p>
            <a:pPr>
              <a:buNone/>
            </a:pPr>
            <a:r>
              <a:rPr lang="it-IT" dirty="0" smtClean="0"/>
              <a:t>2Re 22 (ritrovamento del Libro della Legge)</a:t>
            </a:r>
          </a:p>
          <a:p>
            <a:pPr>
              <a:buNone/>
            </a:pPr>
            <a:r>
              <a:rPr lang="it-IT" dirty="0" smtClean="0"/>
              <a:t> </a:t>
            </a:r>
          </a:p>
          <a:p>
            <a:pPr>
              <a:buNone/>
            </a:pPr>
            <a:r>
              <a:rPr lang="it-IT" b="1" dirty="0" smtClean="0"/>
              <a:t> </a:t>
            </a:r>
            <a:endParaRPr lang="it-IT" dirty="0" smtClean="0"/>
          </a:p>
          <a:p>
            <a:pPr>
              <a:buNone/>
            </a:pPr>
            <a:r>
              <a:rPr lang="it-IT" b="1" dirty="0" smtClean="0"/>
              <a:t>Dopo esilio</a:t>
            </a:r>
            <a:r>
              <a:rPr lang="it-IT" dirty="0" smtClean="0"/>
              <a:t>: testo scritto decisivo, “Religione del Libro”. </a:t>
            </a:r>
          </a:p>
          <a:p>
            <a:pPr>
              <a:buNone/>
            </a:pPr>
            <a:r>
              <a:rPr lang="it-IT" dirty="0" smtClean="0"/>
              <a:t> </a:t>
            </a:r>
          </a:p>
          <a:p>
            <a:pPr>
              <a:buNone/>
            </a:pPr>
            <a:r>
              <a:rPr lang="it-IT" b="1" dirty="0" smtClean="0"/>
              <a:t>Profeti</a:t>
            </a:r>
            <a:r>
              <a:rPr lang="it-IT" dirty="0" smtClean="0"/>
              <a:t>: Parola di Dio è “Oracolo del Signore” o “Così dice il Signore”. </a:t>
            </a:r>
          </a:p>
          <a:p>
            <a:pPr>
              <a:buNone/>
            </a:pPr>
            <a:r>
              <a:rPr lang="it-IT" dirty="0" smtClean="0"/>
              <a:t> </a:t>
            </a:r>
          </a:p>
          <a:p>
            <a:pPr>
              <a:buNone/>
            </a:pPr>
            <a:r>
              <a:rPr lang="it-IT" b="1" dirty="0" smtClean="0"/>
              <a:t>Tradizione sapienziale</a:t>
            </a:r>
            <a:r>
              <a:rPr lang="it-IT" dirty="0" smtClean="0"/>
              <a:t> = Sapienza divina realtà personificata, la prima delle opere create: la Torah. </a:t>
            </a:r>
          </a:p>
          <a:p>
            <a:pPr>
              <a:buNone/>
            </a:pPr>
            <a:r>
              <a:rPr lang="it-IT" dirty="0" smtClean="0"/>
              <a:t> </a:t>
            </a:r>
          </a:p>
          <a:p>
            <a:pPr>
              <a:buNone/>
            </a:pPr>
            <a:r>
              <a:rPr lang="it-IT" dirty="0" smtClean="0"/>
              <a:t> </a:t>
            </a:r>
          </a:p>
          <a:p>
            <a:pPr>
              <a:buNone/>
            </a:pPr>
            <a:r>
              <a:rPr lang="it-IT" b="1" dirty="0" smtClean="0"/>
              <a:t>NT</a:t>
            </a:r>
            <a:r>
              <a:rPr lang="it-IT" dirty="0" smtClean="0"/>
              <a:t> (2Tim 3,16 e 2Pt 1,21) si parla di ispirazione divina per i libri dell’AT</a:t>
            </a:r>
          </a:p>
          <a:p>
            <a:pPr>
              <a:buNone/>
            </a:pPr>
            <a:r>
              <a:rPr lang="it-IT" dirty="0" smtClean="0"/>
              <a:t> </a:t>
            </a:r>
          </a:p>
          <a:p>
            <a:pPr>
              <a:buNone/>
            </a:pPr>
            <a:r>
              <a:rPr lang="it-IT" b="1" dirty="0" smtClean="0"/>
              <a:t>LXX</a:t>
            </a:r>
            <a:r>
              <a:rPr lang="it-IT" dirty="0" smtClean="0"/>
              <a:t>: Lettera di </a:t>
            </a:r>
            <a:r>
              <a:rPr lang="it-IT" dirty="0" err="1" smtClean="0"/>
              <a:t>Aristea</a:t>
            </a:r>
            <a:r>
              <a:rPr lang="it-IT" dirty="0" smtClean="0"/>
              <a:t>, Filone A. e Giuseppe Flavio = profetizzarono come se Dio avesse preso possesso del loro spirito. </a:t>
            </a:r>
          </a:p>
          <a:p>
            <a:pPr>
              <a:buNone/>
            </a:pPr>
            <a:r>
              <a:rPr lang="it-IT" i="1" dirty="0" smtClean="0"/>
              <a:t>Anche la traduzione greca dell’AT viene ritenuta, in qualche modo, ispirata</a:t>
            </a:r>
            <a:endParaRPr lang="it-IT" dirty="0" smtClean="0"/>
          </a:p>
          <a:p>
            <a:pPr>
              <a:buNone/>
            </a:pPr>
            <a:r>
              <a:rPr lang="it-IT" dirty="0" smtClean="0"/>
              <a:t> </a:t>
            </a:r>
          </a:p>
          <a:p>
            <a:pPr>
              <a:buNone/>
            </a:pPr>
            <a:r>
              <a:rPr lang="it-IT" b="1" dirty="0" smtClean="0"/>
              <a:t>Giudaismo palestinese</a:t>
            </a:r>
            <a:r>
              <a:rPr lang="it-IT" dirty="0" smtClean="0"/>
              <a:t>: concezione miracolistica = ispirazione come dettatura di Dio e Torah preesistente prima della rivelazione al Sinai </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a:t>
            </a:r>
            <a:endParaRPr lang="it-IT" dirty="0"/>
          </a:p>
        </p:txBody>
      </p:sp>
      <p:sp>
        <p:nvSpPr>
          <p:cNvPr id="3" name="Segnaposto contenuto 2"/>
          <p:cNvSpPr>
            <a:spLocks noGrp="1"/>
          </p:cNvSpPr>
          <p:nvPr>
            <p:ph idx="1"/>
          </p:nvPr>
        </p:nvSpPr>
        <p:spPr/>
        <p:txBody>
          <a:bodyPr>
            <a:normAutofit fontScale="55000" lnSpcReduction="20000"/>
          </a:bodyPr>
          <a:lstStyle/>
          <a:p>
            <a:r>
              <a:rPr lang="it-IT" dirty="0"/>
              <a:t>Rappresentazioni pittoriche … non è il </a:t>
            </a:r>
            <a:r>
              <a:rPr lang="it-IT" i="1" dirty="0" err="1"/>
              <a:t>sacrificium</a:t>
            </a:r>
            <a:r>
              <a:rPr lang="it-IT" i="1" dirty="0"/>
              <a:t> </a:t>
            </a:r>
            <a:r>
              <a:rPr lang="it-IT" i="1" dirty="0" err="1"/>
              <a:t>intellectus</a:t>
            </a:r>
            <a:r>
              <a:rPr lang="it-IT" dirty="0"/>
              <a:t> ma </a:t>
            </a:r>
            <a:r>
              <a:rPr lang="it-IT" i="1" dirty="0" err="1"/>
              <a:t>fides</a:t>
            </a:r>
            <a:r>
              <a:rPr lang="it-IT" i="1" dirty="0"/>
              <a:t> </a:t>
            </a:r>
            <a:r>
              <a:rPr lang="it-IT" i="1" dirty="0" err="1"/>
              <a:t>quaerens</a:t>
            </a:r>
            <a:r>
              <a:rPr lang="it-IT" i="1" dirty="0"/>
              <a:t> </a:t>
            </a:r>
            <a:r>
              <a:rPr lang="it-IT" i="1" dirty="0" err="1"/>
              <a:t>intellectum</a:t>
            </a:r>
            <a:r>
              <a:rPr lang="it-IT" i="1" dirty="0"/>
              <a:t>.</a:t>
            </a:r>
            <a:endParaRPr lang="it-IT" dirty="0"/>
          </a:p>
          <a:p>
            <a:r>
              <a:rPr lang="it-IT" dirty="0"/>
              <a:t>Non una concezione “estatica” ma </a:t>
            </a:r>
            <a:r>
              <a:rPr lang="it-IT" b="1" dirty="0"/>
              <a:t>l’uomo scrittore</a:t>
            </a:r>
            <a:r>
              <a:rPr lang="it-IT" dirty="0"/>
              <a:t> che è </a:t>
            </a:r>
            <a:r>
              <a:rPr lang="it-IT" b="1" dirty="0"/>
              <a:t>vero autore</a:t>
            </a:r>
            <a:r>
              <a:rPr lang="it-IT" dirty="0"/>
              <a:t>.</a:t>
            </a:r>
          </a:p>
          <a:p>
            <a:r>
              <a:rPr lang="it-IT" dirty="0"/>
              <a:t> </a:t>
            </a:r>
          </a:p>
          <a:p>
            <a:r>
              <a:rPr lang="it-IT" i="1" dirty="0"/>
              <a:t>Oggi infatti sappiamo che solo raramente i libri della Scrittura ebbero alla loro origine un autore che li scrisse per intero nel modo in cui sono soliti scrivere gli autori moderni. In buona parte gli scritti biblici hanno tutta una preistoria di tradizioni orali e scritte, di riletture, </a:t>
            </a:r>
            <a:r>
              <a:rPr lang="it-IT" i="1" dirty="0" err="1"/>
              <a:t>ricomprensioni</a:t>
            </a:r>
            <a:r>
              <a:rPr lang="it-IT" i="1" dirty="0"/>
              <a:t>, ritocchi, redazioni: una complessa elaborazione letteraria che si conclude nella redazione finale e nell’inserimento di un libro in un complesso di più libri, come accadde per esempio nel caso della </a:t>
            </a:r>
            <a:r>
              <a:rPr lang="it-IT" i="1" dirty="0" err="1"/>
              <a:t>Toràh</a:t>
            </a:r>
            <a:r>
              <a:rPr lang="it-IT" i="1" dirty="0"/>
              <a:t>, il Pentateuco</a:t>
            </a:r>
            <a:r>
              <a:rPr lang="it-IT" dirty="0"/>
              <a:t>.</a:t>
            </a:r>
          </a:p>
          <a:p>
            <a:r>
              <a:rPr lang="it-IT" dirty="0"/>
              <a:t> </a:t>
            </a:r>
          </a:p>
          <a:p>
            <a:r>
              <a:rPr lang="it-IT" b="1" u="sng" dirty="0"/>
              <a:t>Pertanto, Ispirazione = sorta di</a:t>
            </a:r>
            <a:r>
              <a:rPr lang="it-IT" u="sng" dirty="0"/>
              <a:t> </a:t>
            </a:r>
            <a:r>
              <a:rPr lang="it-IT" b="1" u="sng" dirty="0"/>
              <a:t>«carisma»</a:t>
            </a:r>
            <a:r>
              <a:rPr lang="it-IT" b="1" dirty="0"/>
              <a:t> </a:t>
            </a:r>
            <a:r>
              <a:rPr lang="it-IT" dirty="0"/>
              <a:t>che ha investito coloro che in diversi modi hanno contribuito alla redazione finale di quella che oggi è la Bibbia. </a:t>
            </a:r>
          </a:p>
          <a:p>
            <a:r>
              <a:rPr lang="it-IT" dirty="0"/>
              <a:t>Essi sono </a:t>
            </a:r>
            <a:r>
              <a:rPr lang="it-IT" b="1" dirty="0"/>
              <a:t>«autori ispirati», </a:t>
            </a:r>
            <a:r>
              <a:rPr lang="it-IT" dirty="0"/>
              <a:t>ma nella misura in cui </a:t>
            </a:r>
            <a:r>
              <a:rPr lang="it-IT" b="1" dirty="0"/>
              <a:t>contribuirono all’«opera ispirata»</a:t>
            </a:r>
            <a:r>
              <a:rPr lang="it-IT" dirty="0"/>
              <a:t>, tanto da rendere la Bibbia, nel suo insieme, un </a:t>
            </a:r>
            <a:r>
              <a:rPr lang="it-IT" b="1" dirty="0"/>
              <a:t>libro</a:t>
            </a:r>
            <a:r>
              <a:rPr lang="it-IT" dirty="0"/>
              <a:t> </a:t>
            </a:r>
            <a:r>
              <a:rPr lang="it-IT" b="1" dirty="0"/>
              <a:t>ispirato</a:t>
            </a:r>
            <a:r>
              <a:rPr lang="it-IT" dirty="0"/>
              <a:t>.</a:t>
            </a:r>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Inerranza</a:t>
            </a:r>
            <a:endParaRPr lang="it-IT" dirty="0"/>
          </a:p>
        </p:txBody>
      </p:sp>
      <p:sp>
        <p:nvSpPr>
          <p:cNvPr id="3" name="Segnaposto contenuto 2"/>
          <p:cNvSpPr>
            <a:spLocks noGrp="1"/>
          </p:cNvSpPr>
          <p:nvPr>
            <p:ph idx="1"/>
          </p:nvPr>
        </p:nvSpPr>
        <p:spPr/>
        <p:txBody>
          <a:bodyPr>
            <a:normAutofit fontScale="77500" lnSpcReduction="20000"/>
          </a:bodyPr>
          <a:lstStyle/>
          <a:p>
            <a:r>
              <a:rPr lang="it-IT" dirty="0"/>
              <a:t>Sostanzialmente, quindi, la </a:t>
            </a:r>
            <a:r>
              <a:rPr lang="it-IT" u="sng" dirty="0"/>
              <a:t>Bibbia</a:t>
            </a:r>
            <a:r>
              <a:rPr lang="it-IT" dirty="0"/>
              <a:t> è </a:t>
            </a:r>
            <a:r>
              <a:rPr lang="it-IT" u="sng" dirty="0"/>
              <a:t>protetta dall’errore</a:t>
            </a:r>
            <a:r>
              <a:rPr lang="it-IT" dirty="0"/>
              <a:t>. </a:t>
            </a:r>
          </a:p>
          <a:p>
            <a:r>
              <a:rPr lang="it-IT" dirty="0"/>
              <a:t> </a:t>
            </a:r>
          </a:p>
          <a:p>
            <a:r>
              <a:rPr lang="it-IT" dirty="0"/>
              <a:t>… e riguardo agli errori di natura storica, cronologica e scientifica? </a:t>
            </a:r>
          </a:p>
          <a:p>
            <a:r>
              <a:rPr lang="it-IT" dirty="0"/>
              <a:t>Perché la </a:t>
            </a:r>
            <a:r>
              <a:rPr lang="it-IT" b="1" dirty="0"/>
              <a:t>Bibbia</a:t>
            </a:r>
            <a:r>
              <a:rPr lang="it-IT" dirty="0"/>
              <a:t> non vuole (e non poteva) insegnare ogni tipo di verità ma solo ciò che conduce </a:t>
            </a:r>
            <a:r>
              <a:rPr lang="it-IT" b="1" dirty="0"/>
              <a:t>alla salvezza</a:t>
            </a:r>
            <a:r>
              <a:rPr lang="it-IT" dirty="0"/>
              <a:t> (DV 11). </a:t>
            </a:r>
          </a:p>
          <a:p>
            <a:r>
              <a:rPr lang="it-IT" dirty="0"/>
              <a:t> </a:t>
            </a:r>
          </a:p>
          <a:p>
            <a:r>
              <a:rPr lang="it-IT" dirty="0"/>
              <a:t>… e sulle pratiche immorali (poligamia, sterminio in Gs 6)? </a:t>
            </a:r>
          </a:p>
          <a:p>
            <a:r>
              <a:rPr lang="it-IT" dirty="0"/>
              <a:t>Perché si è avuta consapevolezza che c’è una Rivelazione progressiva, che ha nel NT e in Cristo il suo pieno compimento. </a:t>
            </a:r>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Canone: etimo e AT</a:t>
            </a:r>
            <a:endParaRPr lang="it-IT" dirty="0"/>
          </a:p>
        </p:txBody>
      </p:sp>
      <p:sp>
        <p:nvSpPr>
          <p:cNvPr id="3" name="Segnaposto contenuto 2"/>
          <p:cNvSpPr>
            <a:spLocks noGrp="1"/>
          </p:cNvSpPr>
          <p:nvPr>
            <p:ph idx="1"/>
          </p:nvPr>
        </p:nvSpPr>
        <p:spPr/>
        <p:txBody>
          <a:bodyPr>
            <a:normAutofit fontScale="40000" lnSpcReduction="20000"/>
          </a:bodyPr>
          <a:lstStyle/>
          <a:p>
            <a:r>
              <a:rPr lang="it-IT" b="1" dirty="0" smtClean="0"/>
              <a:t>Etimologia:</a:t>
            </a:r>
            <a:r>
              <a:rPr lang="it-IT" dirty="0" smtClean="0"/>
              <a:t> </a:t>
            </a:r>
            <a:r>
              <a:rPr lang="it-IT" dirty="0" err="1" smtClean="0"/>
              <a:t>canon</a:t>
            </a:r>
            <a:r>
              <a:rPr lang="it-IT" dirty="0" smtClean="0"/>
              <a:t> (greco) = radice semitica </a:t>
            </a:r>
            <a:r>
              <a:rPr lang="it-IT" dirty="0" err="1" smtClean="0"/>
              <a:t>qaneh</a:t>
            </a:r>
            <a:r>
              <a:rPr lang="it-IT" dirty="0" smtClean="0"/>
              <a:t> (</a:t>
            </a:r>
            <a:r>
              <a:rPr lang="it-IT" dirty="0" err="1" smtClean="0"/>
              <a:t>=canna</a:t>
            </a:r>
            <a:r>
              <a:rPr lang="it-IT" dirty="0" smtClean="0"/>
              <a:t>)</a:t>
            </a:r>
          </a:p>
          <a:p>
            <a:r>
              <a:rPr lang="it-IT" dirty="0" smtClean="0"/>
              <a:t> </a:t>
            </a:r>
          </a:p>
          <a:p>
            <a:r>
              <a:rPr lang="it-IT" b="1" dirty="0" smtClean="0"/>
              <a:t>Significati</a:t>
            </a:r>
            <a:r>
              <a:rPr lang="it-IT" dirty="0" smtClean="0"/>
              <a:t>: canna aromatico, gambo cereali, pertica come unità di misura (metraggio delle stoffe). </a:t>
            </a:r>
          </a:p>
          <a:p>
            <a:r>
              <a:rPr lang="it-IT" dirty="0" smtClean="0"/>
              <a:t> </a:t>
            </a:r>
          </a:p>
          <a:p>
            <a:r>
              <a:rPr lang="it-IT" b="1" dirty="0" smtClean="0"/>
              <a:t>Filone</a:t>
            </a:r>
            <a:r>
              <a:rPr lang="it-IT" dirty="0" smtClean="0"/>
              <a:t> (regola) e </a:t>
            </a:r>
            <a:r>
              <a:rPr lang="it-IT" b="1" dirty="0" smtClean="0"/>
              <a:t>Giuseppe</a:t>
            </a:r>
            <a:r>
              <a:rPr lang="it-IT" dirty="0" smtClean="0"/>
              <a:t> </a:t>
            </a:r>
            <a:r>
              <a:rPr lang="it-IT" b="1" dirty="0" smtClean="0"/>
              <a:t>Flavio</a:t>
            </a:r>
            <a:r>
              <a:rPr lang="it-IT" dirty="0" smtClean="0"/>
              <a:t> (modello e norma)</a:t>
            </a:r>
          </a:p>
          <a:p>
            <a:r>
              <a:rPr lang="it-IT" dirty="0" smtClean="0"/>
              <a:t> </a:t>
            </a:r>
          </a:p>
          <a:p>
            <a:r>
              <a:rPr lang="it-IT" b="1" dirty="0" smtClean="0"/>
              <a:t>Mondo greco</a:t>
            </a:r>
            <a:r>
              <a:rPr lang="it-IT" dirty="0" smtClean="0"/>
              <a:t> = bastone dritto, squadra (architettura), misura infallibile. </a:t>
            </a:r>
          </a:p>
          <a:p>
            <a:r>
              <a:rPr lang="it-IT" dirty="0" smtClean="0"/>
              <a:t> </a:t>
            </a:r>
          </a:p>
          <a:p>
            <a:r>
              <a:rPr lang="it-IT" b="1" dirty="0" smtClean="0"/>
              <a:t>Morale</a:t>
            </a:r>
            <a:r>
              <a:rPr lang="it-IT" dirty="0" smtClean="0"/>
              <a:t> (norma suprema) e </a:t>
            </a:r>
            <a:r>
              <a:rPr lang="it-IT" b="1" dirty="0" smtClean="0"/>
              <a:t>filosofia</a:t>
            </a:r>
            <a:r>
              <a:rPr lang="it-IT" dirty="0" smtClean="0"/>
              <a:t> (fondamento della conoscenza).</a:t>
            </a:r>
          </a:p>
          <a:p>
            <a:r>
              <a:rPr lang="it-IT" dirty="0" smtClean="0"/>
              <a:t> </a:t>
            </a:r>
          </a:p>
          <a:p>
            <a:r>
              <a:rPr lang="it-IT" b="1" dirty="0" smtClean="0"/>
              <a:t>Plurale</a:t>
            </a:r>
            <a:r>
              <a:rPr lang="it-IT" dirty="0" smtClean="0"/>
              <a:t>: liste e tabelle di matematica. </a:t>
            </a:r>
          </a:p>
          <a:p>
            <a:r>
              <a:rPr lang="it-IT" dirty="0" smtClean="0"/>
              <a:t> </a:t>
            </a:r>
          </a:p>
          <a:p>
            <a:r>
              <a:rPr lang="it-IT" b="1" dirty="0" smtClean="0"/>
              <a:t/>
            </a:r>
            <a:br>
              <a:rPr lang="it-IT" b="1" dirty="0" smtClean="0"/>
            </a:br>
            <a:r>
              <a:rPr lang="it-IT" b="1" dirty="0" smtClean="0"/>
              <a:t>Il canone nell’AT</a:t>
            </a:r>
            <a:endParaRPr lang="it-IT" dirty="0" smtClean="0"/>
          </a:p>
          <a:p>
            <a:r>
              <a:rPr lang="it-IT" dirty="0" smtClean="0"/>
              <a:t> </a:t>
            </a:r>
          </a:p>
          <a:p>
            <a:r>
              <a:rPr lang="it-IT" dirty="0" smtClean="0"/>
              <a:t>Lingua ebraica o aramaica (parti di </a:t>
            </a:r>
            <a:r>
              <a:rPr lang="it-IT" dirty="0" err="1" smtClean="0"/>
              <a:t>Gen</a:t>
            </a:r>
            <a:r>
              <a:rPr lang="it-IT" dirty="0" smtClean="0"/>
              <a:t>, </a:t>
            </a:r>
            <a:r>
              <a:rPr lang="it-IT" dirty="0" err="1" smtClean="0"/>
              <a:t>Ger</a:t>
            </a:r>
            <a:r>
              <a:rPr lang="it-IT" dirty="0" smtClean="0"/>
              <a:t>, </a:t>
            </a:r>
            <a:r>
              <a:rPr lang="it-IT" dirty="0" err="1" smtClean="0"/>
              <a:t>Dn</a:t>
            </a:r>
            <a:r>
              <a:rPr lang="it-IT" dirty="0" smtClean="0"/>
              <a:t> e </a:t>
            </a:r>
            <a:r>
              <a:rPr lang="it-IT" dirty="0" err="1" smtClean="0"/>
              <a:t>Esd</a:t>
            </a:r>
            <a:r>
              <a:rPr lang="it-IT" dirty="0" smtClean="0"/>
              <a:t>)</a:t>
            </a:r>
          </a:p>
          <a:p>
            <a:r>
              <a:rPr lang="it-IT" dirty="0" smtClean="0"/>
              <a:t> </a:t>
            </a:r>
          </a:p>
          <a:p>
            <a:r>
              <a:rPr lang="it-IT" dirty="0" smtClean="0"/>
              <a:t>Solo in greco </a:t>
            </a:r>
            <a:r>
              <a:rPr lang="it-IT" dirty="0" err="1" smtClean="0"/>
              <a:t>Sap</a:t>
            </a:r>
            <a:r>
              <a:rPr lang="it-IT" dirty="0" smtClean="0"/>
              <a:t> e 2Mac</a:t>
            </a:r>
          </a:p>
          <a:p>
            <a:r>
              <a:rPr lang="it-IT" dirty="0" smtClean="0"/>
              <a:t> </a:t>
            </a:r>
          </a:p>
          <a:p>
            <a:r>
              <a:rPr lang="it-IT" dirty="0" smtClean="0"/>
              <a:t>Sola traduzione greca Bar, Tb, Gd, Sir e parti di Est e </a:t>
            </a:r>
            <a:r>
              <a:rPr lang="it-IT" dirty="0" err="1" smtClean="0"/>
              <a:t>Dn</a:t>
            </a: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Testo ebraico: TM e Qumran</a:t>
            </a:r>
            <a:endParaRPr lang="it-IT" dirty="0"/>
          </a:p>
        </p:txBody>
      </p:sp>
      <p:sp>
        <p:nvSpPr>
          <p:cNvPr id="3" name="Segnaposto contenuto 2"/>
          <p:cNvSpPr>
            <a:spLocks noGrp="1"/>
          </p:cNvSpPr>
          <p:nvPr>
            <p:ph idx="1"/>
          </p:nvPr>
        </p:nvSpPr>
        <p:spPr/>
        <p:txBody>
          <a:bodyPr>
            <a:normAutofit fontScale="40000" lnSpcReduction="20000"/>
          </a:bodyPr>
          <a:lstStyle/>
          <a:p>
            <a:r>
              <a:rPr lang="it-IT" dirty="0"/>
              <a:t>O</a:t>
            </a:r>
            <a:r>
              <a:rPr lang="it-IT" b="1" dirty="0"/>
              <a:t>riginariamente solo un testo consonantico</a:t>
            </a:r>
            <a:r>
              <a:rPr lang="it-IT" dirty="0"/>
              <a:t> (Qumran: III – I sec. a.C.)</a:t>
            </a:r>
          </a:p>
          <a:p>
            <a:r>
              <a:rPr lang="it-IT" dirty="0"/>
              <a:t> </a:t>
            </a:r>
          </a:p>
          <a:p>
            <a:r>
              <a:rPr lang="it-IT" dirty="0"/>
              <a:t>Prima di ciò solo il </a:t>
            </a:r>
            <a:r>
              <a:rPr lang="it-IT" b="1" dirty="0"/>
              <a:t>testo masoretico</a:t>
            </a:r>
            <a:r>
              <a:rPr lang="it-IT" dirty="0"/>
              <a:t> (TM)</a:t>
            </a:r>
          </a:p>
          <a:p>
            <a:r>
              <a:rPr lang="it-IT" i="1" dirty="0"/>
              <a:t>Fu infatti un gruppo di studiosi ebrei, i Masoreti (dall’ebraico </a:t>
            </a:r>
            <a:r>
              <a:rPr lang="it-IT" i="1" dirty="0" err="1"/>
              <a:t>masàr</a:t>
            </a:r>
            <a:r>
              <a:rPr lang="it-IT" i="1" dirty="0"/>
              <a:t> [</a:t>
            </a:r>
            <a:r>
              <a:rPr lang="it-IT" i="1" dirty="0" err="1"/>
              <a:t>=tramandare</a:t>
            </a:r>
            <a:r>
              <a:rPr lang="it-IT" i="1" dirty="0"/>
              <a:t>]), a fissare per iscritto la tradizione vocalica nei sec. VI-VIII grazie all’invenzione di un sistema vocalico opportuno. Frutto della loro opera sono tre loro manoscritti risalenti ai sec. X-XI che sono alla base delle odierne edizioni della Bibbia ebraica. Nonostante la grande distanza di tempo tra questi manoscritti e l’originale , il confronto con i testi di Qumran ha permesso di costatare l’antichità e la bontà del TM. Si può affermare che abbiamo tra le mani il testo biblico ebraico ed aramaico che Gesù e la Chiesa primitiva di lingua aramaica hanno usato come testo ispirato.</a:t>
            </a:r>
            <a:endParaRPr lang="it-IT" dirty="0"/>
          </a:p>
          <a:p>
            <a:r>
              <a:rPr lang="it-IT" b="1" dirty="0"/>
              <a:t>Papiro Nash</a:t>
            </a:r>
            <a:r>
              <a:rPr lang="it-IT" dirty="0"/>
              <a:t>: risalente al I-II sec. d.C., scoperto in Egitto e acquistato dall’inglese W. Nash. Donato all’università di Cambridge, contiene solo due frammenti di </a:t>
            </a:r>
            <a:r>
              <a:rPr lang="it-IT" dirty="0" err="1"/>
              <a:t>Es</a:t>
            </a:r>
            <a:r>
              <a:rPr lang="it-IT" dirty="0"/>
              <a:t> e </a:t>
            </a:r>
            <a:r>
              <a:rPr lang="it-IT" dirty="0" err="1" smtClean="0"/>
              <a:t>Dt</a:t>
            </a:r>
            <a:endParaRPr lang="it-IT" dirty="0"/>
          </a:p>
          <a:p>
            <a:r>
              <a:rPr lang="it-IT" dirty="0"/>
              <a:t> </a:t>
            </a:r>
          </a:p>
          <a:p>
            <a:r>
              <a:rPr lang="it-IT" b="1" dirty="0"/>
              <a:t>I Rotoli di Qumran</a:t>
            </a:r>
            <a:endParaRPr lang="it-IT" dirty="0"/>
          </a:p>
          <a:p>
            <a:r>
              <a:rPr lang="it-IT" dirty="0"/>
              <a:t> </a:t>
            </a:r>
          </a:p>
          <a:p>
            <a:r>
              <a:rPr lang="it-IT" i="1" dirty="0"/>
              <a:t>Nel 1947 nei pressi di Qumran, sulla riva nord-occidentale del Mar Morto, un ragazzo beduino quindicenne mentre era in cerca di una capretta che si era smarrita scoprì casualmente una grotta contenente delle </a:t>
            </a:r>
            <a:r>
              <a:rPr lang="it-IT" b="1" i="1" dirty="0"/>
              <a:t>anfore di terracotta alte da 45 a 65 cm</a:t>
            </a:r>
            <a:r>
              <a:rPr lang="it-IT" i="1" dirty="0"/>
              <a:t>. al cui interno erano riposti dei manoscritti di cuoio di epoca precristiana avvolti in corde. In seguito gli archeologi scoprirono altre grotte nelle vicinanze della prima, in cui furono rinvenuti altri rotoli e migliaia di frammenti.</a:t>
            </a:r>
            <a:endParaRPr lang="it-IT" dirty="0"/>
          </a:p>
          <a:p>
            <a:r>
              <a:rPr lang="it-IT" i="1" dirty="0"/>
              <a:t>Scavi successivi in quella zona portarono allo scoperta del sito dove era vissuta a partire dal II sec. a.C. una comunità religiosa, in seguito identificata con la setta degli Esseni. </a:t>
            </a:r>
            <a:endParaRPr lang="it-IT" dirty="0"/>
          </a:p>
          <a:p>
            <a:r>
              <a:rPr lang="it-IT" dirty="0"/>
              <a:t>I vari manoscritti sono ora conservati a Gerusalemme nell’Istituto di Archeologia e nella Biblioteca dell’Università Ebraica.</a:t>
            </a:r>
          </a:p>
          <a:p>
            <a:r>
              <a:rPr lang="it-IT" dirty="0"/>
              <a:t>A Qumran si sono </a:t>
            </a:r>
            <a:r>
              <a:rPr lang="it-IT" b="1" dirty="0"/>
              <a:t>ritrovati frammenti più o meno ampi di tutti i libri dell’AT. </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463</Words>
  <Application>Microsoft Office PowerPoint</Application>
  <PresentationFormat>Presentazione su schermo (4:3)</PresentationFormat>
  <Paragraphs>152</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Introduzione all’AT: la formazione del Testo</vt:lpstr>
      <vt:lpstr>Scrittura “Sacra”</vt:lpstr>
      <vt:lpstr>Una voce critica: Loisy</vt:lpstr>
      <vt:lpstr>Ispirazione ellenistica</vt:lpstr>
      <vt:lpstr>Ispirazione nell’AT</vt:lpstr>
      <vt:lpstr>Conclusioni</vt:lpstr>
      <vt:lpstr>Inerranza</vt:lpstr>
      <vt:lpstr>Canone: etimo e AT</vt:lpstr>
      <vt:lpstr>Testo ebraico: TM e Qumran</vt:lpstr>
      <vt:lpstr>… e altro</vt:lpstr>
      <vt:lpstr>Il Talmud</vt:lpstr>
      <vt:lpstr>Evoluzione del Talmud</vt:lpstr>
      <vt:lpstr>Conclusioni</vt:lpstr>
      <vt:lpstr>Formazione cronologica dell’AT</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all’AT: la formazione del Testo</dc:title>
  <dc:creator>d</dc:creator>
  <cp:lastModifiedBy>d</cp:lastModifiedBy>
  <cp:revision>2</cp:revision>
  <dcterms:created xsi:type="dcterms:W3CDTF">2015-10-22T13:06:25Z</dcterms:created>
  <dcterms:modified xsi:type="dcterms:W3CDTF">2015-10-22T13:27:26Z</dcterms:modified>
</cp:coreProperties>
</file>