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33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24/01/2016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24/01/2016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24/01/2016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24/01/2016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24/01/2016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24/01/2016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24/01/2016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24/01/2016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24/01/2016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24/01/2016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0FF6-4F40-4755-9396-775F40042E7C}" type="datetimeFigureOut">
              <a:rPr lang="it-IT" smtClean="0"/>
              <a:pPr/>
              <a:t>24/01/2016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50FF6-4F40-4755-9396-775F40042E7C}" type="datetimeFigureOut">
              <a:rPr lang="it-IT" smtClean="0"/>
              <a:pPr/>
              <a:t>24/01/2016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7C01-42B5-4FC1-93F8-5C40EF21786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i="1" dirty="0" err="1" smtClean="0"/>
              <a:t>Tesario</a:t>
            </a:r>
            <a:r>
              <a:rPr lang="it-IT" b="1" i="1" dirty="0" smtClean="0"/>
              <a:t> completo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Corso per operatori pastorali </a:t>
            </a:r>
          </a:p>
          <a:p>
            <a:r>
              <a:rPr lang="it-IT" dirty="0" smtClean="0"/>
              <a:t>Termoli, </a:t>
            </a:r>
            <a:r>
              <a:rPr lang="it-IT" dirty="0" smtClean="0"/>
              <a:t>26 </a:t>
            </a:r>
            <a:r>
              <a:rPr lang="it-IT" dirty="0" smtClean="0"/>
              <a:t>gennaio 2016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… e ancora …</a:t>
            </a:r>
            <a:endParaRPr lang="it-IT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 smtClean="0"/>
              <a:t>Un secolo dopo, nel 323 a.C., un gruppo di ebrei per motivi commerciali si trasferisce ad Alessandria d’Egitto (i </a:t>
            </a:r>
            <a:r>
              <a:rPr lang="it-IT" dirty="0" err="1" smtClean="0"/>
              <a:t>Tolomei</a:t>
            </a:r>
            <a:r>
              <a:rPr lang="it-IT" dirty="0" smtClean="0"/>
              <a:t> egizi governavano la Palestina). Il contatto con gli ellenisti fu fecondo, tanto da generare una letteratura sapienziale e la traduzione in greco (</a:t>
            </a:r>
            <a:r>
              <a:rPr lang="it-IT" dirty="0" err="1" smtClean="0"/>
              <a:t>LXX</a:t>
            </a:r>
            <a:r>
              <a:rPr lang="it-IT" dirty="0" smtClean="0"/>
              <a:t>) della Bibbia. </a:t>
            </a:r>
          </a:p>
          <a:p>
            <a:r>
              <a:rPr lang="it-IT" dirty="0" smtClean="0"/>
              <a:t> </a:t>
            </a:r>
          </a:p>
          <a:p>
            <a:r>
              <a:rPr lang="it-IT" dirty="0" smtClean="0"/>
              <a:t>Nel  200 i </a:t>
            </a:r>
            <a:r>
              <a:rPr lang="it-IT" dirty="0" err="1" smtClean="0"/>
              <a:t>Seleucidi</a:t>
            </a:r>
            <a:r>
              <a:rPr lang="it-IT" dirty="0" smtClean="0"/>
              <a:t> di Siria vincono i </a:t>
            </a:r>
            <a:r>
              <a:rPr lang="it-IT" dirty="0" err="1" smtClean="0"/>
              <a:t>Tolomei</a:t>
            </a:r>
            <a:r>
              <a:rPr lang="it-IT" dirty="0" smtClean="0"/>
              <a:t> e inizia il regno di </a:t>
            </a:r>
            <a:r>
              <a:rPr lang="it-IT" b="1" dirty="0" smtClean="0"/>
              <a:t>Antioco Epifane</a:t>
            </a:r>
            <a:r>
              <a:rPr lang="it-IT" dirty="0" smtClean="0"/>
              <a:t>, che profana il Tempio di Gerusalemme ed elegge sommo sacerdote </a:t>
            </a:r>
            <a:r>
              <a:rPr lang="it-IT" dirty="0" err="1" smtClean="0"/>
              <a:t>Menelao</a:t>
            </a:r>
            <a:r>
              <a:rPr lang="it-IT" dirty="0" smtClean="0"/>
              <a:t> (non </a:t>
            </a:r>
            <a:r>
              <a:rPr lang="it-IT" dirty="0" err="1" smtClean="0"/>
              <a:t>sadocita</a:t>
            </a:r>
            <a:r>
              <a:rPr lang="it-IT" dirty="0" smtClean="0"/>
              <a:t>), tanto da provocare la rivolta dei </a:t>
            </a:r>
            <a:r>
              <a:rPr lang="it-IT" b="1" dirty="0" smtClean="0"/>
              <a:t>Maccabei</a:t>
            </a:r>
            <a:r>
              <a:rPr lang="it-IT" dirty="0" smtClean="0"/>
              <a:t>, cappeggiati da Giuda </a:t>
            </a:r>
            <a:r>
              <a:rPr lang="it-IT" dirty="0" err="1" smtClean="0"/>
              <a:t>Maccabeo</a:t>
            </a:r>
            <a:r>
              <a:rPr lang="it-IT" dirty="0" smtClean="0"/>
              <a:t>. Il tutto si conclude con la deposizione di </a:t>
            </a:r>
            <a:r>
              <a:rPr lang="it-IT" dirty="0" err="1" smtClean="0"/>
              <a:t>Menelao</a:t>
            </a:r>
            <a:r>
              <a:rPr lang="it-IT" dirty="0" smtClean="0"/>
              <a:t> e l’elezione dell’ultimo discendente dei </a:t>
            </a:r>
            <a:r>
              <a:rPr lang="it-IT" dirty="0" err="1" smtClean="0"/>
              <a:t>sadociti</a:t>
            </a:r>
            <a:r>
              <a:rPr lang="it-IT" dirty="0" smtClean="0"/>
              <a:t>, Simone </a:t>
            </a:r>
            <a:r>
              <a:rPr lang="it-IT" dirty="0" err="1" smtClean="0"/>
              <a:t>Maccabeo</a:t>
            </a:r>
            <a:r>
              <a:rPr lang="it-IT" dirty="0" smtClean="0"/>
              <a:t>. Da lui ha inizio la dinastia degli </a:t>
            </a:r>
            <a:r>
              <a:rPr lang="it-IT" i="1" dirty="0" err="1" smtClean="0"/>
              <a:t>asmonei</a:t>
            </a:r>
            <a:r>
              <a:rPr lang="it-IT" dirty="0" smtClean="0"/>
              <a:t>. </a:t>
            </a:r>
          </a:p>
          <a:p>
            <a:r>
              <a:rPr lang="it-IT" dirty="0" smtClean="0"/>
              <a:t>Siccome la politica di Simone </a:t>
            </a:r>
            <a:r>
              <a:rPr lang="it-IT" dirty="0" err="1" smtClean="0"/>
              <a:t>Maccabeo</a:t>
            </a:r>
            <a:r>
              <a:rPr lang="it-IT" dirty="0" smtClean="0"/>
              <a:t> fu più ellenistica che ebraica, due gruppi di divisero da essi. Gli </a:t>
            </a:r>
            <a:r>
              <a:rPr lang="it-IT" i="1" dirty="0" smtClean="0"/>
              <a:t>esseni</a:t>
            </a:r>
            <a:r>
              <a:rPr lang="it-IT" dirty="0" smtClean="0"/>
              <a:t> che si rifugiarono su un’altura e vissero come monaci; gli </a:t>
            </a:r>
            <a:r>
              <a:rPr lang="it-IT" i="1" dirty="0" err="1" smtClean="0"/>
              <a:t>assidei</a:t>
            </a:r>
            <a:r>
              <a:rPr lang="it-IT" dirty="0" smtClean="0"/>
              <a:t> (</a:t>
            </a:r>
            <a:r>
              <a:rPr lang="it-IT" dirty="0" err="1" smtClean="0"/>
              <a:t>=puri</a:t>
            </a:r>
            <a:r>
              <a:rPr lang="it-IT" dirty="0" smtClean="0"/>
              <a:t>) da cui proverranno i </a:t>
            </a:r>
            <a:r>
              <a:rPr lang="it-IT" b="1" dirty="0" smtClean="0"/>
              <a:t>farisei</a:t>
            </a:r>
            <a:r>
              <a:rPr lang="it-IT" dirty="0" smtClean="0"/>
              <a:t> che vengono menzionati ai tempi di Gesù. </a:t>
            </a:r>
          </a:p>
          <a:p>
            <a:r>
              <a:rPr lang="it-IT" dirty="0" smtClean="0"/>
              <a:t> </a:t>
            </a:r>
          </a:p>
          <a:p>
            <a:r>
              <a:rPr lang="it-IT" dirty="0" smtClean="0"/>
              <a:t>Sotto il </a:t>
            </a:r>
            <a:r>
              <a:rPr lang="it-IT" b="1" u="sng" dirty="0" smtClean="0"/>
              <a:t>dominio romano</a:t>
            </a:r>
            <a:r>
              <a:rPr lang="it-IT" dirty="0" smtClean="0"/>
              <a:t>, </a:t>
            </a:r>
            <a:r>
              <a:rPr lang="it-IT" dirty="0" err="1" smtClean="0"/>
              <a:t>Antipatro</a:t>
            </a:r>
            <a:r>
              <a:rPr lang="it-IT" dirty="0" smtClean="0"/>
              <a:t> riesce a imporsi nella Palestina. Il figlio, </a:t>
            </a:r>
            <a:r>
              <a:rPr lang="it-IT" b="1" dirty="0" smtClean="0"/>
              <a:t>Erode il Grande</a:t>
            </a:r>
            <a:r>
              <a:rPr lang="it-IT" dirty="0" smtClean="0"/>
              <a:t> (37-4 a.C.), riesce a farsi riconoscere come re della Giudea dal potere romano. Ai suoi figli le varie parti del Regno, tra cui </a:t>
            </a:r>
            <a:r>
              <a:rPr lang="it-IT" b="1" dirty="0" smtClean="0"/>
              <a:t>Erode </a:t>
            </a:r>
            <a:r>
              <a:rPr lang="it-IT" b="1" dirty="0" err="1" smtClean="0"/>
              <a:t>Antipa</a:t>
            </a:r>
            <a:r>
              <a:rPr lang="it-IT" dirty="0" smtClean="0"/>
              <a:t> (4-39 d.C.) a capo della Galilea e </a:t>
            </a:r>
            <a:r>
              <a:rPr lang="it-IT" dirty="0" err="1" smtClean="0"/>
              <a:t>Archelao</a:t>
            </a:r>
            <a:r>
              <a:rPr lang="it-IT" dirty="0" smtClean="0"/>
              <a:t> (4-6 d.C.) in Giudea e Samaria. Questi fu subito deposto e al suo posto il </a:t>
            </a:r>
            <a:r>
              <a:rPr lang="it-IT" b="1" dirty="0" smtClean="0"/>
              <a:t>Sinedrio</a:t>
            </a:r>
            <a:r>
              <a:rPr lang="it-IT" dirty="0" smtClean="0"/>
              <a:t>, con a capo un </a:t>
            </a:r>
            <a:r>
              <a:rPr lang="it-IT" b="1" dirty="0" smtClean="0"/>
              <a:t>procuratore romano</a:t>
            </a:r>
            <a:r>
              <a:rPr lang="it-IT" dirty="0" smtClean="0"/>
              <a:t> (Pilato ai tempi di Gesù) per conto dell’Impero. </a:t>
            </a:r>
          </a:p>
          <a:p>
            <a:r>
              <a:rPr lang="it-IT" dirty="0" smtClean="0"/>
              <a:t> </a:t>
            </a:r>
          </a:p>
          <a:p>
            <a:r>
              <a:rPr lang="it-IT" dirty="0" smtClean="0"/>
              <a:t>Le ribellioni non mancarono (</a:t>
            </a:r>
            <a:r>
              <a:rPr lang="it-IT" i="1" dirty="0" smtClean="0"/>
              <a:t>zeloti</a:t>
            </a:r>
            <a:r>
              <a:rPr lang="it-IT" dirty="0" smtClean="0"/>
              <a:t>) fino alla rivolta che provocò la distruzione del Tempio nel 70. Altre rivolte (</a:t>
            </a:r>
            <a:r>
              <a:rPr lang="it-IT" i="1" dirty="0" smtClean="0"/>
              <a:t>Bar </a:t>
            </a:r>
            <a:r>
              <a:rPr lang="it-IT" i="1" dirty="0" err="1" smtClean="0"/>
              <a:t>Kochbà</a:t>
            </a:r>
            <a:r>
              <a:rPr lang="it-IT" dirty="0" smtClean="0"/>
              <a:t>) indussero infine a dichiarare la fine dello stato ebraico e l’inizio della Diaspora, terminata solo nel 1945.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i="1" dirty="0" smtClean="0"/>
              <a:t>La lingua e il Canone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 smtClean="0"/>
              <a:t>Origine semitica (ceppo mediorientale): ai tempi di Gesù si parlavano l’</a:t>
            </a:r>
            <a:r>
              <a:rPr lang="it-IT" b="1" dirty="0" smtClean="0"/>
              <a:t>ebraico</a:t>
            </a:r>
            <a:r>
              <a:rPr lang="it-IT" dirty="0" smtClean="0"/>
              <a:t> nella Giudea e l’</a:t>
            </a:r>
            <a:r>
              <a:rPr lang="it-IT" b="1" dirty="0" smtClean="0"/>
              <a:t>aramaico</a:t>
            </a:r>
            <a:r>
              <a:rPr lang="it-IT" dirty="0" smtClean="0"/>
              <a:t> in Samaria e Galilea. </a:t>
            </a:r>
          </a:p>
          <a:p>
            <a:r>
              <a:rPr lang="it-IT" dirty="0" smtClean="0"/>
              <a:t>L’alfabeto ha 22 consonanti e </a:t>
            </a:r>
            <a:r>
              <a:rPr lang="it-IT" b="1" dirty="0" smtClean="0"/>
              <a:t>si</a:t>
            </a:r>
            <a:r>
              <a:rPr lang="it-IT" dirty="0" smtClean="0"/>
              <a:t> </a:t>
            </a:r>
            <a:r>
              <a:rPr lang="it-IT" b="1" dirty="0" smtClean="0"/>
              <a:t>scrive da destra a sinistra</a:t>
            </a:r>
            <a:r>
              <a:rPr lang="it-IT" dirty="0" smtClean="0"/>
              <a:t>. </a:t>
            </a:r>
          </a:p>
          <a:p>
            <a:r>
              <a:rPr lang="it-IT" dirty="0" smtClean="0"/>
              <a:t>Successivamente (V sec. a.C.) arrivano le vocali. </a:t>
            </a:r>
          </a:p>
          <a:p>
            <a:r>
              <a:rPr lang="it-IT" dirty="0" smtClean="0"/>
              <a:t>Questo provoca la definizione del nome di Dio … e di Geova (</a:t>
            </a:r>
            <a:r>
              <a:rPr lang="it-IT" dirty="0" err="1" smtClean="0"/>
              <a:t>Javè</a:t>
            </a:r>
            <a:r>
              <a:rPr lang="it-IT" dirty="0" smtClean="0"/>
              <a:t> + </a:t>
            </a:r>
            <a:r>
              <a:rPr lang="it-IT" dirty="0" err="1" smtClean="0"/>
              <a:t>Adonai</a:t>
            </a:r>
            <a:r>
              <a:rPr lang="it-IT" dirty="0" smtClean="0"/>
              <a:t>).</a:t>
            </a:r>
          </a:p>
          <a:p>
            <a:endParaRPr lang="it-IT" dirty="0" smtClean="0"/>
          </a:p>
          <a:p>
            <a:r>
              <a:rPr lang="it-IT" b="1" dirty="0" smtClean="0"/>
              <a:t>Canone</a:t>
            </a:r>
            <a:r>
              <a:rPr lang="it-IT" dirty="0" smtClean="0"/>
              <a:t>: Testi normativi per la fede ebraica.</a:t>
            </a:r>
          </a:p>
          <a:p>
            <a:r>
              <a:rPr lang="it-IT" u="sng" dirty="0" smtClean="0"/>
              <a:t>Prima dell’Esilio</a:t>
            </a:r>
            <a:r>
              <a:rPr lang="it-IT" dirty="0" smtClean="0"/>
              <a:t> la sola Torah o Pentateuco. </a:t>
            </a:r>
          </a:p>
          <a:p>
            <a:r>
              <a:rPr lang="it-IT" u="sng" dirty="0" smtClean="0"/>
              <a:t>Dopo l’Esilio</a:t>
            </a:r>
            <a:r>
              <a:rPr lang="it-IT" dirty="0" smtClean="0"/>
              <a:t> (vista la mutata situazione storica) anche i testi profetici. </a:t>
            </a:r>
          </a:p>
          <a:p>
            <a:r>
              <a:rPr lang="it-IT" dirty="0" smtClean="0"/>
              <a:t>I samaritani restarono coi primi cinque libri. </a:t>
            </a:r>
          </a:p>
          <a:p>
            <a:r>
              <a:rPr lang="it-IT" dirty="0" smtClean="0"/>
              <a:t> </a:t>
            </a:r>
          </a:p>
          <a:p>
            <a:r>
              <a:rPr lang="it-IT" dirty="0" smtClean="0"/>
              <a:t>Dopo la fine del Tempio nasce il </a:t>
            </a:r>
            <a:r>
              <a:rPr lang="it-IT" u="sng" dirty="0" smtClean="0"/>
              <a:t>canone palestinese</a:t>
            </a:r>
            <a:r>
              <a:rPr lang="it-IT" dirty="0" smtClean="0"/>
              <a:t> che accetta 39 libri. Gli altri (inclusi nel </a:t>
            </a:r>
            <a:r>
              <a:rPr lang="it-IT" u="sng" dirty="0" smtClean="0"/>
              <a:t>canone alessandrino</a:t>
            </a:r>
            <a:r>
              <a:rPr lang="it-IT" dirty="0" smtClean="0"/>
              <a:t> e accettati dai cristiani perché ritenuti ispirati da Gesù e i suoi discepoli) furono esclusi perché non scritti in ebraico o aramaico.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Canonici e Deuterocanonici</a:t>
            </a:r>
            <a:endParaRPr lang="it-IT" dirty="0"/>
          </a:p>
        </p:txBody>
      </p:sp>
      <p:pic>
        <p:nvPicPr>
          <p:cNvPr id="1026" name="Immagin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8028384" cy="4682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Trasmissione del Testo</a:t>
            </a:r>
            <a:endParaRPr lang="it-IT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7623987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Formazione del Testo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it-IT" dirty="0" smtClean="0"/>
              <a:t>Per secoli il Pentateuco era ritenuto scritto dal solo Mosè, poi gli studi hanno evidenziato le differenze stilistiche fino all’ipotesi delle quattro fonti. </a:t>
            </a:r>
          </a:p>
          <a:p>
            <a:r>
              <a:rPr lang="it-IT" dirty="0" smtClean="0"/>
              <a:t> </a:t>
            </a:r>
          </a:p>
          <a:p>
            <a:r>
              <a:rPr lang="en-US" b="1" i="1" dirty="0" smtClean="0"/>
              <a:t>JAVISTA</a:t>
            </a:r>
            <a:r>
              <a:rPr lang="en-US" i="1" dirty="0" smtClean="0"/>
              <a:t> </a:t>
            </a:r>
            <a:r>
              <a:rPr lang="en-US" dirty="0" smtClean="0"/>
              <a:t>(J - sec. X </a:t>
            </a:r>
            <a:r>
              <a:rPr lang="en-US" dirty="0" err="1" smtClean="0"/>
              <a:t>a.C</a:t>
            </a:r>
            <a:r>
              <a:rPr lang="en-US" dirty="0" smtClean="0"/>
              <a:t>.)</a:t>
            </a:r>
            <a:endParaRPr lang="it-IT" dirty="0" smtClean="0"/>
          </a:p>
          <a:p>
            <a:r>
              <a:rPr lang="it-IT" dirty="0" smtClean="0"/>
              <a:t>Dio ama tutti i popoli; antropomorfismo.</a:t>
            </a:r>
          </a:p>
          <a:p>
            <a:r>
              <a:rPr lang="it-IT" dirty="0" smtClean="0"/>
              <a:t> </a:t>
            </a:r>
          </a:p>
          <a:p>
            <a:r>
              <a:rPr lang="it-IT" b="1" i="1" dirty="0" smtClean="0"/>
              <a:t>ELOISTA</a:t>
            </a:r>
            <a:r>
              <a:rPr lang="it-IT" i="1" dirty="0" smtClean="0"/>
              <a:t> </a:t>
            </a:r>
            <a:r>
              <a:rPr lang="it-IT" dirty="0" smtClean="0"/>
              <a:t>(E - sec. IX a.C.)</a:t>
            </a:r>
          </a:p>
          <a:p>
            <a:r>
              <a:rPr lang="it-IT" dirty="0" smtClean="0"/>
              <a:t>Dio predilige Israele</a:t>
            </a:r>
          </a:p>
          <a:p>
            <a:r>
              <a:rPr lang="it-IT" i="1" dirty="0" smtClean="0"/>
              <a:t> </a:t>
            </a:r>
            <a:endParaRPr lang="it-IT" dirty="0" smtClean="0"/>
          </a:p>
          <a:p>
            <a:r>
              <a:rPr lang="it-IT" i="1" dirty="0" smtClean="0"/>
              <a:t> </a:t>
            </a:r>
            <a:r>
              <a:rPr lang="it-IT" b="1" i="1" dirty="0" smtClean="0"/>
              <a:t>DEUTERONOMISTA</a:t>
            </a:r>
            <a:r>
              <a:rPr lang="it-IT" i="1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Deut</a:t>
            </a:r>
            <a:r>
              <a:rPr lang="it-IT" dirty="0" smtClean="0"/>
              <a:t> - sec. VII a.C.)</a:t>
            </a:r>
          </a:p>
          <a:p>
            <a:r>
              <a:rPr lang="it-IT" dirty="0" smtClean="0"/>
              <a:t>- si tratta di una "scuola" di pensatori </a:t>
            </a:r>
          </a:p>
          <a:p>
            <a:r>
              <a:rPr lang="it-IT" dirty="0" smtClean="0"/>
              <a:t>- ad essa vanno attribuiti il Deuteronomio e tutta l’opera storica dei libri dei Re.</a:t>
            </a:r>
          </a:p>
          <a:p>
            <a:r>
              <a:rPr lang="it-IT" i="1" dirty="0" smtClean="0"/>
              <a:t>L'idea centrale: </a:t>
            </a:r>
            <a:r>
              <a:rPr lang="it-IT" dirty="0" smtClean="0"/>
              <a:t>la storia dei rapporti fra Dio ed Israele si sviluppa in </a:t>
            </a:r>
            <a:r>
              <a:rPr lang="it-IT" i="1" dirty="0" smtClean="0"/>
              <a:t>quattro tempi</a:t>
            </a:r>
            <a:r>
              <a:rPr lang="it-IT" dirty="0" smtClean="0"/>
              <a:t>: </a:t>
            </a:r>
          </a:p>
          <a:p>
            <a:r>
              <a:rPr lang="it-IT" dirty="0" smtClean="0"/>
              <a:t>Patto - Trasgressione - Punizione – Pentimento</a:t>
            </a:r>
          </a:p>
          <a:p>
            <a:endParaRPr lang="it-IT" dirty="0" smtClean="0"/>
          </a:p>
          <a:p>
            <a:r>
              <a:rPr lang="it-IT" i="1" dirty="0" smtClean="0"/>
              <a:t> </a:t>
            </a:r>
            <a:r>
              <a:rPr lang="it-IT" b="1" i="1" dirty="0" smtClean="0"/>
              <a:t>SACERDOTALE</a:t>
            </a:r>
            <a:r>
              <a:rPr lang="it-IT" i="1" dirty="0" smtClean="0"/>
              <a:t> </a:t>
            </a:r>
            <a:r>
              <a:rPr lang="it-IT" dirty="0" smtClean="0"/>
              <a:t>(P - sec. </a:t>
            </a:r>
            <a:r>
              <a:rPr lang="it-IT" dirty="0" err="1" smtClean="0"/>
              <a:t>VI</a:t>
            </a:r>
            <a:r>
              <a:rPr lang="it-IT" dirty="0" smtClean="0"/>
              <a:t> a.C.)</a:t>
            </a:r>
          </a:p>
          <a:p>
            <a:r>
              <a:rPr lang="it-IT" dirty="0" smtClean="0"/>
              <a:t>- risale, grosso modo, al periodo di Ezechiele (secolo </a:t>
            </a:r>
            <a:r>
              <a:rPr lang="it-IT" dirty="0" err="1" smtClean="0"/>
              <a:t>VI</a:t>
            </a:r>
            <a:r>
              <a:rPr lang="it-IT" dirty="0" smtClean="0"/>
              <a:t> a.C.);</a:t>
            </a:r>
          </a:p>
          <a:p>
            <a:r>
              <a:rPr lang="it-IT" dirty="0" smtClean="0"/>
              <a:t>- sembra che sia stata quella che ha organizzato definitivamente</a:t>
            </a:r>
          </a:p>
          <a:p>
            <a:r>
              <a:rPr lang="it-IT" dirty="0" smtClean="0"/>
              <a:t>in un’unità tutto il materiale delle altre fonti.</a:t>
            </a:r>
          </a:p>
          <a:p>
            <a:r>
              <a:rPr lang="it-IT" i="1" dirty="0" smtClean="0"/>
              <a:t>Le idee centrali:</a:t>
            </a:r>
            <a:endParaRPr lang="it-IT" dirty="0" smtClean="0"/>
          </a:p>
          <a:p>
            <a:r>
              <a:rPr lang="it-IT" dirty="0" smtClean="0"/>
              <a:t>- diritti e doveri dei sacerdoti;</a:t>
            </a:r>
          </a:p>
          <a:p>
            <a:r>
              <a:rPr lang="it-IT" dirty="0" smtClean="0"/>
              <a:t>- norme cultuali e di purità.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>
                      <p:stCondLst>
                        <p:cond delay="indefinite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Ipotesi su redazione finale </a:t>
            </a:r>
            <a:endParaRPr lang="it-IT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057" y="1600200"/>
            <a:ext cx="504988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Genesi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Primo libro del </a:t>
            </a:r>
            <a:r>
              <a:rPr lang="it-IT" b="1" dirty="0" smtClean="0"/>
              <a:t>Pentateuco </a:t>
            </a:r>
            <a:r>
              <a:rPr lang="it-IT" dirty="0" smtClean="0"/>
              <a:t>(5 contenitori) o Torah; seguono Esodo, Levitico, Numeri, Deuteronomio </a:t>
            </a:r>
          </a:p>
          <a:p>
            <a:r>
              <a:rPr lang="it-IT" b="1" dirty="0" smtClean="0"/>
              <a:t> </a:t>
            </a:r>
            <a:endParaRPr lang="it-IT" dirty="0" smtClean="0"/>
          </a:p>
          <a:p>
            <a:r>
              <a:rPr lang="it-IT" b="1" dirty="0" smtClean="0"/>
              <a:t>Autore</a:t>
            </a:r>
            <a:r>
              <a:rPr lang="it-IT" dirty="0" smtClean="0"/>
              <a:t>: da Mosè a vari autori, con la redazione finale di Esdra. </a:t>
            </a:r>
          </a:p>
          <a:p>
            <a:r>
              <a:rPr lang="it-IT" b="1" dirty="0" smtClean="0"/>
              <a:t> </a:t>
            </a:r>
            <a:endParaRPr lang="it-IT" dirty="0" smtClean="0"/>
          </a:p>
          <a:p>
            <a:r>
              <a:rPr lang="it-IT" b="1" dirty="0" smtClean="0"/>
              <a:t>Ispirazione: si, </a:t>
            </a:r>
            <a:r>
              <a:rPr lang="it-IT" dirty="0" smtClean="0"/>
              <a:t>per ebrei e cristiani.</a:t>
            </a:r>
            <a:r>
              <a:rPr lang="it-IT" b="1" dirty="0" smtClean="0"/>
              <a:t> </a:t>
            </a:r>
            <a:endParaRPr lang="it-IT" dirty="0" smtClean="0"/>
          </a:p>
          <a:p>
            <a:r>
              <a:rPr lang="it-IT" b="1" dirty="0" smtClean="0"/>
              <a:t> </a:t>
            </a:r>
            <a:endParaRPr lang="it-IT" dirty="0" smtClean="0"/>
          </a:p>
          <a:p>
            <a:r>
              <a:rPr lang="it-IT" dirty="0" smtClean="0"/>
              <a:t>Suddivisione: </a:t>
            </a:r>
          </a:p>
          <a:p>
            <a:r>
              <a:rPr lang="it-IT" dirty="0" err="1" smtClean="0"/>
              <a:t>a</a:t>
            </a:r>
            <a:r>
              <a:rPr lang="it-IT" b="1" i="1" dirty="0" err="1" smtClean="0"/>
              <a:t>La</a:t>
            </a:r>
            <a:r>
              <a:rPr lang="it-IT" b="1" i="1" dirty="0" smtClean="0"/>
              <a:t> «preistoria biblica» (1,1 - 11,26)</a:t>
            </a:r>
            <a:endParaRPr lang="it-IT" dirty="0" smtClean="0"/>
          </a:p>
          <a:p>
            <a:r>
              <a:rPr lang="it-IT" dirty="0" smtClean="0"/>
              <a:t>- </a:t>
            </a:r>
            <a:r>
              <a:rPr lang="it-IT" i="1" dirty="0" smtClean="0"/>
              <a:t>la </a:t>
            </a:r>
            <a:r>
              <a:rPr lang="it-IT" dirty="0" smtClean="0"/>
              <a:t>«</a:t>
            </a:r>
            <a:r>
              <a:rPr lang="it-IT" i="1" dirty="0" smtClean="0"/>
              <a:t>storia</a:t>
            </a:r>
            <a:r>
              <a:rPr lang="it-IT" dirty="0" smtClean="0"/>
              <a:t>» </a:t>
            </a:r>
            <a:r>
              <a:rPr lang="it-IT" i="1" dirty="0" smtClean="0"/>
              <a:t>di Adamo ed Eva </a:t>
            </a:r>
            <a:r>
              <a:rPr lang="it-IT" dirty="0" smtClean="0"/>
              <a:t>e dei loro discendenti, fino a Noè; dalla torre di Babele al padre di Abramo. </a:t>
            </a:r>
          </a:p>
          <a:p>
            <a:r>
              <a:rPr lang="it-IT" dirty="0" err="1" smtClean="0"/>
              <a:t>b</a:t>
            </a:r>
            <a:r>
              <a:rPr lang="it-IT" b="1" i="1" dirty="0" err="1" smtClean="0"/>
              <a:t>La</a:t>
            </a:r>
            <a:r>
              <a:rPr lang="it-IT" b="1" i="1" dirty="0" smtClean="0"/>
              <a:t> storia dei Patriarchi (11,27 - 50,26)</a:t>
            </a:r>
            <a:endParaRPr lang="it-IT" dirty="0" smtClean="0"/>
          </a:p>
          <a:p>
            <a:r>
              <a:rPr lang="it-IT" dirty="0" smtClean="0"/>
              <a:t>- </a:t>
            </a:r>
            <a:r>
              <a:rPr lang="it-IT" i="1" dirty="0" smtClean="0"/>
              <a:t>la «storia» di Abramo, Isacco e Giacobbe, fino a Giuseppe </a:t>
            </a:r>
            <a:endParaRPr lang="it-IT" dirty="0" smtClean="0"/>
          </a:p>
          <a:p>
            <a:r>
              <a:rPr lang="it-IT" b="1" dirty="0" smtClean="0"/>
              <a:t> </a:t>
            </a:r>
            <a:endParaRPr lang="it-IT" dirty="0" smtClean="0"/>
          </a:p>
          <a:p>
            <a:r>
              <a:rPr lang="it-IT" b="1" dirty="0" smtClean="0"/>
              <a:t>Fonti di Genesi: </a:t>
            </a:r>
            <a:r>
              <a:rPr lang="it-IT" dirty="0" smtClean="0"/>
              <a:t>J = </a:t>
            </a:r>
            <a:r>
              <a:rPr lang="it-IT" dirty="0" err="1" smtClean="0"/>
              <a:t>javista</a:t>
            </a:r>
            <a:r>
              <a:rPr lang="it-IT" dirty="0" smtClean="0"/>
              <a:t>; E = </a:t>
            </a:r>
            <a:r>
              <a:rPr lang="it-IT" dirty="0" err="1" smtClean="0"/>
              <a:t>eloista</a:t>
            </a:r>
            <a:r>
              <a:rPr lang="it-IT" dirty="0" smtClean="0"/>
              <a:t>; P = </a:t>
            </a:r>
            <a:r>
              <a:rPr lang="it-IT" dirty="0" err="1" smtClean="0"/>
              <a:t>sacerdotale-redattore</a:t>
            </a:r>
            <a:r>
              <a:rPr lang="it-IT" dirty="0" smtClean="0"/>
              <a:t> finale.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Esodo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Contiene l’</a:t>
            </a:r>
            <a:r>
              <a:rPr lang="it-IT" sz="2000" b="1" i="1" dirty="0" smtClean="0"/>
              <a:t>uscita dall'Egitto </a:t>
            </a:r>
            <a:r>
              <a:rPr lang="it-IT" sz="2000" dirty="0" smtClean="0"/>
              <a:t>(in greco </a:t>
            </a:r>
            <a:r>
              <a:rPr lang="it-IT" sz="2000" i="1" dirty="0" err="1" smtClean="0"/>
              <a:t>éxodos</a:t>
            </a:r>
            <a:r>
              <a:rPr lang="it-IT" sz="2000" i="1" dirty="0" smtClean="0"/>
              <a:t> = uscita</a:t>
            </a:r>
            <a:r>
              <a:rPr lang="it-IT" sz="2000" dirty="0" smtClean="0"/>
              <a:t>) da cui il titolo </a:t>
            </a:r>
          </a:p>
          <a:p>
            <a:r>
              <a:rPr lang="it-IT" sz="2000" dirty="0" smtClean="0"/>
              <a:t>e l’</a:t>
            </a:r>
            <a:r>
              <a:rPr lang="it-IT" sz="2000" b="1" i="1" dirty="0" smtClean="0"/>
              <a:t>alleanza con Dio al Sinai.</a:t>
            </a:r>
            <a:endParaRPr lang="it-IT" sz="2000" dirty="0" smtClean="0"/>
          </a:p>
          <a:p>
            <a:r>
              <a:rPr lang="it-IT" sz="2000" dirty="0" smtClean="0"/>
              <a:t> </a:t>
            </a:r>
          </a:p>
          <a:p>
            <a:r>
              <a:rPr lang="it-IT" sz="2000" b="1" i="1" u="sng" dirty="0" smtClean="0"/>
              <a:t>Brani principali</a:t>
            </a:r>
            <a:endParaRPr lang="it-IT" sz="2000" u="sng" dirty="0" smtClean="0"/>
          </a:p>
          <a:p>
            <a:r>
              <a:rPr lang="it-IT" sz="2000" b="1" i="1" dirty="0" smtClean="0"/>
              <a:t> </a:t>
            </a:r>
            <a:endParaRPr lang="it-IT" sz="2000" dirty="0" smtClean="0"/>
          </a:p>
          <a:p>
            <a:r>
              <a:rPr lang="it-IT" sz="2000" b="1" i="1" dirty="0" err="1" smtClean="0"/>
              <a:t>Es</a:t>
            </a:r>
            <a:r>
              <a:rPr lang="it-IT" sz="2000" b="1" i="1" dirty="0" smtClean="0"/>
              <a:t> 2: Mosè </a:t>
            </a:r>
            <a:endParaRPr lang="it-IT" sz="2000" dirty="0" smtClean="0"/>
          </a:p>
          <a:p>
            <a:r>
              <a:rPr lang="it-IT" sz="2000" b="1" i="1" dirty="0" smtClean="0"/>
              <a:t> </a:t>
            </a:r>
            <a:endParaRPr lang="it-IT" sz="2000" dirty="0" smtClean="0"/>
          </a:p>
          <a:p>
            <a:r>
              <a:rPr lang="it-IT" sz="2000" b="1" i="1" dirty="0" err="1" smtClean="0"/>
              <a:t>Es</a:t>
            </a:r>
            <a:r>
              <a:rPr lang="it-IT" sz="2000" b="1" i="1" dirty="0" smtClean="0"/>
              <a:t> 3: la rivelazione/nascondimento del nome di Dio </a:t>
            </a:r>
            <a:endParaRPr lang="it-IT" sz="2000" dirty="0" smtClean="0"/>
          </a:p>
          <a:p>
            <a:r>
              <a:rPr lang="it-IT" sz="2000" dirty="0" smtClean="0"/>
              <a:t> </a:t>
            </a:r>
          </a:p>
          <a:p>
            <a:r>
              <a:rPr lang="it-IT" sz="2000" b="1" i="1" dirty="0" smtClean="0"/>
              <a:t>Ex 12: la festa di Pasqua </a:t>
            </a:r>
            <a:endParaRPr lang="it-IT" sz="2000" dirty="0" smtClean="0"/>
          </a:p>
          <a:p>
            <a:r>
              <a:rPr lang="it-IT" sz="2000" dirty="0" smtClean="0"/>
              <a:t> </a:t>
            </a:r>
          </a:p>
          <a:p>
            <a:r>
              <a:rPr lang="it-IT" sz="2000" b="1" i="1" dirty="0" err="1" smtClean="0"/>
              <a:t>Es</a:t>
            </a:r>
            <a:r>
              <a:rPr lang="it-IT" sz="2000" b="1" i="1" dirty="0" smtClean="0"/>
              <a:t> 19.20.24: L’Alleanza 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Profetismo</a:t>
            </a:r>
            <a:endParaRPr lang="it-IT" dirty="0"/>
          </a:p>
        </p:txBody>
      </p:sp>
      <p:pic>
        <p:nvPicPr>
          <p:cNvPr id="4098" name="Immagin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8229600" cy="311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sellaDiTesto 4"/>
          <p:cNvSpPr txBox="1"/>
          <p:nvPr/>
        </p:nvSpPr>
        <p:spPr>
          <a:xfrm>
            <a:off x="611560" y="501317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/>
              <a:t>Messianismo: </a:t>
            </a:r>
            <a:r>
              <a:rPr lang="it-IT" i="1" dirty="0" smtClean="0"/>
              <a:t>regale, profetico, sacerdotale, superumano, sofferente.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Istituzioni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b="1" i="1" dirty="0" smtClean="0"/>
              <a:t>Tempio: </a:t>
            </a:r>
            <a:r>
              <a:rPr lang="it-IT" i="1" dirty="0" smtClean="0"/>
              <a:t>1. Presenza; 2. Elezione. </a:t>
            </a:r>
            <a:endParaRPr lang="it-IT" dirty="0" smtClean="0"/>
          </a:p>
          <a:p>
            <a:r>
              <a:rPr lang="it-IT" i="1" dirty="0" smtClean="0"/>
              <a:t>Da Salomone a Zorobabele, da Erode allo stato attuale.</a:t>
            </a:r>
            <a:r>
              <a:rPr lang="it-IT" b="1" i="1" dirty="0" smtClean="0"/>
              <a:t> </a:t>
            </a:r>
            <a:endParaRPr lang="it-IT" dirty="0" smtClean="0"/>
          </a:p>
          <a:p>
            <a:r>
              <a:rPr lang="it-IT" b="1" i="1" dirty="0" smtClean="0"/>
              <a:t> </a:t>
            </a:r>
            <a:endParaRPr lang="it-IT" dirty="0" smtClean="0"/>
          </a:p>
          <a:p>
            <a:r>
              <a:rPr lang="it-IT" b="1" dirty="0" smtClean="0"/>
              <a:t>Sacerdozio</a:t>
            </a:r>
            <a:r>
              <a:rPr lang="it-IT" dirty="0" smtClean="0"/>
              <a:t>: dai leviti ai </a:t>
            </a:r>
            <a:r>
              <a:rPr lang="it-IT" dirty="0" err="1" smtClean="0"/>
              <a:t>sadociti</a:t>
            </a:r>
            <a:r>
              <a:rPr lang="it-IT" dirty="0" smtClean="0"/>
              <a:t>; il Sommo Sacerdote</a:t>
            </a:r>
          </a:p>
          <a:p>
            <a:r>
              <a:rPr lang="it-IT" dirty="0" smtClean="0"/>
              <a:t> </a:t>
            </a:r>
          </a:p>
          <a:p>
            <a:r>
              <a:rPr lang="it-IT" b="1" dirty="0" smtClean="0"/>
              <a:t>Feste</a:t>
            </a:r>
            <a:r>
              <a:rPr lang="it-IT" dirty="0" smtClean="0"/>
              <a:t>: Sabato; Pasqua – Pentecoste – Capanne </a:t>
            </a:r>
          </a:p>
          <a:p>
            <a:r>
              <a:rPr lang="it-IT" dirty="0" smtClean="0"/>
              <a:t> </a:t>
            </a:r>
          </a:p>
          <a:p>
            <a:r>
              <a:rPr lang="it-IT" b="1" dirty="0" smtClean="0"/>
              <a:t>Sinagoga</a:t>
            </a:r>
            <a:r>
              <a:rPr lang="it-IT" dirty="0" smtClean="0"/>
              <a:t>: dal tempio di Gerusalemme all’esilio; luogo di culto e di formazione</a:t>
            </a:r>
          </a:p>
          <a:p>
            <a:r>
              <a:rPr lang="it-IT" dirty="0" smtClean="0"/>
              <a:t> </a:t>
            </a:r>
          </a:p>
          <a:p>
            <a:r>
              <a:rPr lang="it-IT" b="1" dirty="0" smtClean="0"/>
              <a:t>Gruppi</a:t>
            </a:r>
            <a:r>
              <a:rPr lang="it-IT" dirty="0" smtClean="0"/>
              <a:t>: farisei, sadducei, zeloti, erodiani, esseni, samaritani, sinedrio,.</a:t>
            </a:r>
          </a:p>
          <a:p>
            <a:r>
              <a:rPr lang="it-IT" dirty="0" smtClean="0"/>
              <a:t> </a:t>
            </a:r>
          </a:p>
          <a:p>
            <a:r>
              <a:rPr lang="it-IT" b="1" dirty="0" smtClean="0"/>
              <a:t>Società</a:t>
            </a:r>
            <a:r>
              <a:rPr lang="it-IT" dirty="0" smtClean="0"/>
              <a:t>: la condizione femminile e il matrimonio</a:t>
            </a:r>
          </a:p>
          <a:p>
            <a:r>
              <a:rPr lang="it-IT" dirty="0" smtClean="0"/>
              <a:t> </a:t>
            </a:r>
          </a:p>
          <a:p>
            <a:r>
              <a:rPr lang="it-IT" b="1" dirty="0" smtClean="0"/>
              <a:t>Scuola</a:t>
            </a:r>
            <a:r>
              <a:rPr lang="it-IT" dirty="0" smtClean="0"/>
              <a:t>: il percorso di formazione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DEI VERBUM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È un documento del Concilio Vaticano II, che ci </a:t>
            </a:r>
            <a:r>
              <a:rPr lang="it-IT" dirty="0" smtClean="0"/>
              <a:t>indica come vivere la nostra vocazione cristiana nel tempo di oggi</a:t>
            </a:r>
          </a:p>
          <a:p>
            <a:r>
              <a:rPr lang="it-IT" dirty="0" smtClean="0"/>
              <a:t>La Dei </a:t>
            </a:r>
            <a:r>
              <a:rPr lang="it-IT" dirty="0" err="1" smtClean="0"/>
              <a:t>Verbum</a:t>
            </a:r>
            <a:r>
              <a:rPr lang="it-IT" dirty="0" smtClean="0"/>
              <a:t> ci aiuta a rapportarci </a:t>
            </a:r>
            <a:r>
              <a:rPr lang="it-IT" dirty="0" smtClean="0"/>
              <a:t>alla Parola di Dio nel tempo presente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è fatta la Dei </a:t>
            </a:r>
            <a:r>
              <a:rPr lang="it-IT" dirty="0" err="1" smtClean="0"/>
              <a:t>Verbum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1.</a:t>
            </a:r>
            <a:r>
              <a:rPr lang="it-IT" dirty="0" smtClean="0"/>
              <a:t>	</a:t>
            </a:r>
            <a:r>
              <a:rPr lang="it-IT" b="1" dirty="0" smtClean="0"/>
              <a:t>Rivelazione</a:t>
            </a:r>
            <a:r>
              <a:rPr lang="it-IT" dirty="0" smtClean="0"/>
              <a:t>:  religioso ascolto; </a:t>
            </a:r>
            <a:r>
              <a:rPr lang="it-IT" dirty="0" smtClean="0"/>
              <a:t>Dio </a:t>
            </a:r>
            <a:r>
              <a:rPr lang="it-IT" dirty="0" smtClean="0"/>
              <a:t>si rivela liberamente </a:t>
            </a:r>
            <a:r>
              <a:rPr lang="it-IT" dirty="0" smtClean="0"/>
              <a:t>; </a:t>
            </a:r>
            <a:r>
              <a:rPr lang="it-IT" dirty="0" smtClean="0"/>
              <a:t>la pienezza è </a:t>
            </a:r>
            <a:r>
              <a:rPr lang="it-IT" dirty="0" smtClean="0"/>
              <a:t>Cristo;  siamo </a:t>
            </a:r>
            <a:r>
              <a:rPr lang="it-IT" dirty="0" smtClean="0"/>
              <a:t>chiamati all’obbedienza della </a:t>
            </a:r>
            <a:r>
              <a:rPr lang="it-IT" dirty="0" smtClean="0"/>
              <a:t>fede; </a:t>
            </a:r>
            <a:r>
              <a:rPr lang="it-IT" dirty="0" smtClean="0"/>
              <a:t>tutti siamo capaci di </a:t>
            </a:r>
            <a:r>
              <a:rPr lang="it-IT" dirty="0" smtClean="0"/>
              <a:t>comprendere.</a:t>
            </a:r>
            <a:endParaRPr lang="it-IT" dirty="0" smtClean="0"/>
          </a:p>
          <a:p>
            <a:r>
              <a:rPr lang="it-IT" dirty="0" smtClean="0"/>
              <a:t>2.	</a:t>
            </a:r>
            <a:r>
              <a:rPr lang="it-IT" b="1" dirty="0" smtClean="0"/>
              <a:t>Trasmissione</a:t>
            </a:r>
            <a:r>
              <a:rPr lang="it-IT" dirty="0" smtClean="0"/>
              <a:t>: dagli apostoli (predicazione orale e poi scritta) ai vescovi </a:t>
            </a:r>
            <a:r>
              <a:rPr lang="it-IT" dirty="0" smtClean="0"/>
              <a:t>; </a:t>
            </a:r>
            <a:r>
              <a:rPr lang="it-IT" dirty="0" smtClean="0"/>
              <a:t>si trasmette la Tradizione, </a:t>
            </a:r>
            <a:r>
              <a:rPr lang="it-IT" dirty="0" smtClean="0"/>
              <a:t>da </a:t>
            </a:r>
            <a:r>
              <a:rPr lang="it-IT" dirty="0" smtClean="0"/>
              <a:t>cui proviene la </a:t>
            </a:r>
            <a:r>
              <a:rPr lang="it-IT" dirty="0" smtClean="0"/>
              <a:t>Scrittura;  </a:t>
            </a:r>
            <a:r>
              <a:rPr lang="it-IT" dirty="0" smtClean="0"/>
              <a:t>il Magistero è a servizio della Scrittura e della Tradizione </a:t>
            </a:r>
          </a:p>
          <a:p>
            <a:r>
              <a:rPr lang="it-IT" dirty="0" smtClean="0"/>
              <a:t>3.	</a:t>
            </a:r>
            <a:r>
              <a:rPr lang="it-IT" b="1" dirty="0" smtClean="0"/>
              <a:t>Ispirazione</a:t>
            </a:r>
            <a:r>
              <a:rPr lang="it-IT" dirty="0" smtClean="0"/>
              <a:t>: Scrittura destinata anzitutto per la nostra </a:t>
            </a:r>
            <a:r>
              <a:rPr lang="it-IT" dirty="0" smtClean="0"/>
              <a:t>salvezza; </a:t>
            </a:r>
            <a:r>
              <a:rPr lang="it-IT" dirty="0" smtClean="0"/>
              <a:t>l’autore sacro scrive con la sua </a:t>
            </a:r>
            <a:r>
              <a:rPr lang="it-IT" dirty="0" smtClean="0"/>
              <a:t>umanità; </a:t>
            </a:r>
            <a:endParaRPr lang="it-IT" dirty="0" smtClean="0"/>
          </a:p>
          <a:p>
            <a:r>
              <a:rPr lang="it-IT" dirty="0" smtClean="0"/>
              <a:t>4.	</a:t>
            </a:r>
            <a:r>
              <a:rPr lang="it-IT" b="1" dirty="0" smtClean="0"/>
              <a:t>AT</a:t>
            </a:r>
            <a:r>
              <a:rPr lang="it-IT" dirty="0" smtClean="0"/>
              <a:t>: Dio sceglie un  popolo </a:t>
            </a:r>
            <a:r>
              <a:rPr lang="it-IT" dirty="0" smtClean="0"/>
              <a:t>e </a:t>
            </a:r>
            <a:r>
              <a:rPr lang="it-IT" dirty="0" smtClean="0"/>
              <a:t>si rivela </a:t>
            </a:r>
            <a:r>
              <a:rPr lang="it-IT" dirty="0" smtClean="0"/>
              <a:t>progressivamente</a:t>
            </a:r>
            <a:endParaRPr lang="it-IT" dirty="0" smtClean="0"/>
          </a:p>
          <a:p>
            <a:r>
              <a:rPr lang="it-IT" dirty="0" smtClean="0"/>
              <a:t>5.	</a:t>
            </a:r>
            <a:r>
              <a:rPr lang="it-IT" b="1" dirty="0" smtClean="0"/>
              <a:t>NT</a:t>
            </a:r>
            <a:r>
              <a:rPr lang="it-IT" dirty="0" smtClean="0"/>
              <a:t>: Da pieno significato </a:t>
            </a:r>
            <a:r>
              <a:rPr lang="it-IT" dirty="0" smtClean="0"/>
              <a:t>all’AT, tramite </a:t>
            </a:r>
            <a:r>
              <a:rPr lang="it-IT" dirty="0" smtClean="0"/>
              <a:t>i Vangeli </a:t>
            </a:r>
            <a:r>
              <a:rPr lang="it-IT" dirty="0" smtClean="0"/>
              <a:t>che </a:t>
            </a:r>
            <a:r>
              <a:rPr lang="it-IT" dirty="0" smtClean="0"/>
              <a:t>hanno carattere storico </a:t>
            </a:r>
            <a:r>
              <a:rPr lang="it-IT" dirty="0" smtClean="0"/>
              <a:t>e </a:t>
            </a:r>
            <a:r>
              <a:rPr lang="it-IT" dirty="0" smtClean="0"/>
              <a:t>a cui sono stati aggiunti altri </a:t>
            </a:r>
            <a:r>
              <a:rPr lang="it-IT" dirty="0" smtClean="0"/>
              <a:t>testi</a:t>
            </a:r>
            <a:endParaRPr lang="it-IT" dirty="0" smtClean="0"/>
          </a:p>
          <a:p>
            <a:r>
              <a:rPr lang="it-IT" dirty="0" smtClean="0"/>
              <a:t>6.	</a:t>
            </a:r>
            <a:r>
              <a:rPr lang="it-IT" b="1" dirty="0" smtClean="0"/>
              <a:t>Nella</a:t>
            </a:r>
            <a:r>
              <a:rPr lang="it-IT" dirty="0" smtClean="0"/>
              <a:t> </a:t>
            </a:r>
            <a:r>
              <a:rPr lang="it-IT" b="1" dirty="0" smtClean="0"/>
              <a:t>Chiesa</a:t>
            </a:r>
            <a:r>
              <a:rPr lang="it-IT" dirty="0" smtClean="0"/>
              <a:t>: c’è una mensa della Parola </a:t>
            </a:r>
            <a:r>
              <a:rPr lang="it-IT" dirty="0" smtClean="0"/>
              <a:t>a </a:t>
            </a:r>
            <a:r>
              <a:rPr lang="it-IT" dirty="0" smtClean="0"/>
              <a:t>cui va dato ampio accesso </a:t>
            </a:r>
            <a:r>
              <a:rPr lang="it-IT" dirty="0" smtClean="0"/>
              <a:t>per </a:t>
            </a:r>
            <a:r>
              <a:rPr lang="it-IT" dirty="0" smtClean="0"/>
              <a:t>una conoscenza sempre più profonda </a:t>
            </a:r>
            <a:r>
              <a:rPr lang="it-IT" dirty="0" smtClean="0"/>
              <a:t>e </a:t>
            </a:r>
            <a:r>
              <a:rPr lang="it-IT" dirty="0" smtClean="0"/>
              <a:t>perché la Scrittura diventi sempre più la norma principale della vita </a:t>
            </a:r>
            <a:r>
              <a:rPr lang="it-IT" dirty="0" smtClean="0"/>
              <a:t>cristiana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SACRA SCRITTURA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u="sng" dirty="0" smtClean="0"/>
              <a:t>Adriano</a:t>
            </a:r>
            <a:r>
              <a:rPr lang="it-IT" dirty="0" smtClean="0"/>
              <a:t> (V sec) usa questo termine solo per dirci quali sono i libri della Bibbia</a:t>
            </a:r>
          </a:p>
          <a:p>
            <a:r>
              <a:rPr lang="it-IT" u="sng" dirty="0" err="1" smtClean="0"/>
              <a:t>Cassiodoro</a:t>
            </a:r>
            <a:r>
              <a:rPr lang="it-IT" dirty="0" smtClean="0"/>
              <a:t> (VII sec) è il primo a porsi il problema di studiare le Scritture</a:t>
            </a:r>
          </a:p>
          <a:p>
            <a:r>
              <a:rPr lang="it-IT" u="sng" dirty="0" smtClean="0"/>
              <a:t>Sisto da Siena</a:t>
            </a:r>
            <a:r>
              <a:rPr lang="it-IT" dirty="0" smtClean="0"/>
              <a:t> (XVI sec) conia il termine deuterocanonici ma i suoi studi non sono ancora critici in senso moderno</a:t>
            </a:r>
          </a:p>
          <a:p>
            <a:r>
              <a:rPr lang="it-IT" u="sng" dirty="0" smtClean="0"/>
              <a:t>R. Simon</a:t>
            </a:r>
            <a:r>
              <a:rPr lang="it-IT" dirty="0" smtClean="0"/>
              <a:t> (XVIII) è il primo a studiare la Scrittura in senso moderno</a:t>
            </a:r>
          </a:p>
          <a:p>
            <a:r>
              <a:rPr lang="it-IT" u="sng" dirty="0" smtClean="0"/>
              <a:t>Manualistica</a:t>
            </a:r>
            <a:r>
              <a:rPr lang="it-IT" dirty="0" smtClean="0"/>
              <a:t> (XIX) suddivide lo studio della Scrittura in Introduzione, Canone, Ispirazione.</a:t>
            </a:r>
          </a:p>
          <a:p>
            <a:r>
              <a:rPr lang="it-IT" u="sng" dirty="0" err="1" smtClean="0"/>
              <a:t>Provvidentissimus</a:t>
            </a:r>
            <a:r>
              <a:rPr lang="it-IT" u="sng" dirty="0" smtClean="0"/>
              <a:t> Deus</a:t>
            </a:r>
            <a:r>
              <a:rPr lang="it-IT" dirty="0" smtClean="0"/>
              <a:t> di Leone XIII sulla psicologia dell’autore sacro</a:t>
            </a:r>
          </a:p>
          <a:p>
            <a:r>
              <a:rPr lang="it-IT" u="sng" dirty="0" smtClean="0"/>
              <a:t>Loisy</a:t>
            </a:r>
            <a:r>
              <a:rPr lang="it-IT" dirty="0" smtClean="0"/>
              <a:t> (XX sec) rappresenta il modernismo che ha alcune idee eretiche (quarto vangelo) ma altre che sono state prese in considerazione negli anni precedenti al Concilio (AT frutto di un lungo processo)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ISPIRAZIONE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Mondo greco ellenistico: concezione mantica </a:t>
            </a:r>
          </a:p>
          <a:p>
            <a:r>
              <a:rPr lang="it-IT" dirty="0" smtClean="0"/>
              <a:t>Antico Testamento: libro umano e divino perché ha come autori sia Dio che l’uomo (DV 9)</a:t>
            </a:r>
          </a:p>
          <a:p>
            <a:r>
              <a:rPr lang="it-IT" dirty="0" smtClean="0"/>
              <a:t>Israele: ispirazione proveniente da Dio, qualche volta scritta; la Torah è scritta dal dito di Dio; in una fase successiva inizia la religione del “Libro” che trasmette quello che Dio esattamente vuole</a:t>
            </a:r>
          </a:p>
          <a:p>
            <a:r>
              <a:rPr lang="it-IT" dirty="0" smtClean="0"/>
              <a:t>Inerranza: solo per la nostra salvezza (DV 11); su altro non poteva avere pretese esaustive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CANONE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 smtClean="0"/>
              <a:t>Origine ed evoluzione del termine</a:t>
            </a:r>
            <a:r>
              <a:rPr lang="it-IT" dirty="0" smtClean="0"/>
              <a:t>: dalla “canna” o “gambo” a “misura”, “criterio”, “norma”</a:t>
            </a:r>
          </a:p>
          <a:p>
            <a:r>
              <a:rPr lang="it-IT" b="1" dirty="0" smtClean="0"/>
              <a:t>Antico Testamento ebraico</a:t>
            </a:r>
            <a:r>
              <a:rPr lang="it-IT" dirty="0" smtClean="0"/>
              <a:t>: </a:t>
            </a:r>
            <a:r>
              <a:rPr lang="it-IT" dirty="0" err="1" smtClean="0"/>
              <a:t>Baruc</a:t>
            </a:r>
            <a:r>
              <a:rPr lang="it-IT" dirty="0" smtClean="0"/>
              <a:t>, Tobia, Giuditta, Ecclesiastico (Siracide), alcune parti di Ester  e Daniele, oltre a Sapienza e Maccabei non fanno parte del canone ebraico perché tramandati in greco; i testi accettati sono quelli in ebraico o aramaico </a:t>
            </a:r>
          </a:p>
          <a:p>
            <a:r>
              <a:rPr lang="it-IT" b="1" dirty="0" smtClean="0"/>
              <a:t>Testo</a:t>
            </a:r>
            <a:r>
              <a:rPr lang="it-IT" dirty="0" smtClean="0"/>
              <a:t>: dal consonantico al Masoretico, che aggiunge le vocali</a:t>
            </a:r>
          </a:p>
          <a:p>
            <a:r>
              <a:rPr lang="it-IT" b="1" dirty="0" smtClean="0"/>
              <a:t>Qumran</a:t>
            </a:r>
            <a:r>
              <a:rPr lang="it-IT" dirty="0" smtClean="0"/>
              <a:t>: scoperta e conferma della bontà dei testi tramandati</a:t>
            </a:r>
          </a:p>
          <a:p>
            <a:r>
              <a:rPr lang="it-IT" b="1" dirty="0" smtClean="0"/>
              <a:t>Samaritani</a:t>
            </a:r>
            <a:r>
              <a:rPr lang="it-IT" dirty="0" smtClean="0"/>
              <a:t>: solo il Pentateuco, ossia i primi cinque testi della Bibbia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TALMUD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it-IT" sz="4500" dirty="0" smtClean="0"/>
              <a:t>Opinioni e insegnamenti dei rabbini ebrei dal IV a.C. al </a:t>
            </a:r>
            <a:r>
              <a:rPr lang="it-IT" sz="4500" dirty="0" err="1" smtClean="0"/>
              <a:t>VI</a:t>
            </a:r>
            <a:r>
              <a:rPr lang="it-IT" sz="4500" dirty="0" smtClean="0"/>
              <a:t> d.C. (Studio, dottrina)</a:t>
            </a:r>
          </a:p>
          <a:p>
            <a:r>
              <a:rPr lang="it-IT" sz="4500" dirty="0" smtClean="0"/>
              <a:t>Composto da </a:t>
            </a:r>
            <a:r>
              <a:rPr lang="it-IT" sz="4500" dirty="0" err="1" smtClean="0"/>
              <a:t>Mishnah</a:t>
            </a:r>
            <a:r>
              <a:rPr lang="it-IT" sz="4500" dirty="0" smtClean="0"/>
              <a:t> (insegnamento) + </a:t>
            </a:r>
            <a:r>
              <a:rPr lang="it-IT" sz="4500" dirty="0" err="1" smtClean="0"/>
              <a:t>Ghemarah</a:t>
            </a:r>
            <a:r>
              <a:rPr lang="it-IT" sz="4500" dirty="0" smtClean="0"/>
              <a:t> (completamento</a:t>
            </a:r>
            <a:r>
              <a:rPr lang="it-IT" sz="4500" dirty="0" smtClean="0"/>
              <a:t>)</a:t>
            </a:r>
          </a:p>
          <a:p>
            <a:endParaRPr lang="it-IT" dirty="0" smtClean="0"/>
          </a:p>
          <a:p>
            <a:r>
              <a:rPr lang="it-IT" b="1" dirty="0" smtClean="0"/>
              <a:t>Excursus storico</a:t>
            </a:r>
          </a:p>
          <a:p>
            <a:r>
              <a:rPr lang="it-IT" dirty="0" smtClean="0"/>
              <a:t>1850 </a:t>
            </a:r>
            <a:r>
              <a:rPr lang="it-IT" dirty="0" err="1" smtClean="0"/>
              <a:t>a.C</a:t>
            </a:r>
            <a:r>
              <a:rPr lang="it-IT" dirty="0" smtClean="0"/>
              <a:t> = Abramo </a:t>
            </a:r>
          </a:p>
          <a:p>
            <a:r>
              <a:rPr lang="it-IT" dirty="0" smtClean="0"/>
              <a:t>1750 – 1500 = Patriarchi e Giuseppe</a:t>
            </a:r>
          </a:p>
          <a:p>
            <a:r>
              <a:rPr lang="it-IT" dirty="0" smtClean="0"/>
              <a:t>1250 = Esodo</a:t>
            </a:r>
          </a:p>
          <a:p>
            <a:r>
              <a:rPr lang="it-IT" dirty="0" smtClean="0"/>
              <a:t>1200 – 1050 = Giudici</a:t>
            </a:r>
          </a:p>
          <a:p>
            <a:r>
              <a:rPr lang="it-IT" dirty="0" smtClean="0"/>
              <a:t>Predicazione orale (Pentateuco)</a:t>
            </a:r>
          </a:p>
          <a:p>
            <a:r>
              <a:rPr lang="it-IT" dirty="0" smtClean="0"/>
              <a:t> </a:t>
            </a:r>
          </a:p>
          <a:p>
            <a:r>
              <a:rPr lang="it-IT" dirty="0" smtClean="0"/>
              <a:t>1040 = inizia la monarchia con Saul</a:t>
            </a:r>
          </a:p>
          <a:p>
            <a:r>
              <a:rPr lang="it-IT" dirty="0" smtClean="0"/>
              <a:t>1010 = Davide (Salmi e annali del Regno)</a:t>
            </a:r>
          </a:p>
          <a:p>
            <a:r>
              <a:rPr lang="it-IT" dirty="0" smtClean="0"/>
              <a:t>970 = Salomone (letteratura sapienziale)</a:t>
            </a:r>
          </a:p>
          <a:p>
            <a:r>
              <a:rPr lang="it-IT" dirty="0" smtClean="0"/>
              <a:t>IX sec.: tempio a Gerusalemme e il Nord si separa (Elia, Eliseo, Isaia 1-39, Michea, …)</a:t>
            </a:r>
          </a:p>
          <a:p>
            <a:r>
              <a:rPr lang="it-IT" dirty="0" smtClean="0"/>
              <a:t>VII sec.: ritrovamento del Libro della Legge (Libri storici)</a:t>
            </a:r>
          </a:p>
          <a:p>
            <a:r>
              <a:rPr lang="it-IT" dirty="0" smtClean="0"/>
              <a:t>597: crolla Gerusalemme (</a:t>
            </a:r>
            <a:r>
              <a:rPr lang="it-IT" dirty="0" err="1" smtClean="0"/>
              <a:t>Ger</a:t>
            </a:r>
            <a:r>
              <a:rPr lang="it-IT" dirty="0" smtClean="0"/>
              <a:t>, Lam, </a:t>
            </a:r>
            <a:r>
              <a:rPr lang="it-IT" dirty="0" err="1" smtClean="0"/>
              <a:t>Ez</a:t>
            </a:r>
            <a:r>
              <a:rPr lang="it-IT" dirty="0" smtClean="0"/>
              <a:t>, Is 40-55)</a:t>
            </a:r>
          </a:p>
          <a:p>
            <a:r>
              <a:rPr lang="it-IT" dirty="0" smtClean="0"/>
              <a:t>539: editto di Ciro (profeti minori, Esdra e Neemia)</a:t>
            </a:r>
          </a:p>
          <a:p>
            <a:r>
              <a:rPr lang="it-IT" dirty="0" smtClean="0"/>
              <a:t>333: Alessandro Magno (</a:t>
            </a:r>
            <a:r>
              <a:rPr lang="it-IT" dirty="0" err="1" smtClean="0"/>
              <a:t>LXX</a:t>
            </a:r>
            <a:r>
              <a:rPr lang="it-IT" dirty="0" smtClean="0"/>
              <a:t>; Giona, Qoelet, Siracide, Daniele, Maccabei, Giuditta)</a:t>
            </a:r>
          </a:p>
          <a:p>
            <a:r>
              <a:rPr lang="it-IT" dirty="0" smtClean="0"/>
              <a:t>63: Romani (Sapienza)</a:t>
            </a:r>
          </a:p>
          <a:p>
            <a:r>
              <a:rPr lang="it-IT" dirty="0" smtClean="0"/>
              <a:t>6-5: nascita di Gesù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“Dio” … a cui crediamo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</a:t>
            </a:r>
            <a:r>
              <a:rPr lang="it-IT" b="1" dirty="0" smtClean="0"/>
              <a:t>Dio</a:t>
            </a:r>
            <a:r>
              <a:rPr lang="it-IT" dirty="0" smtClean="0"/>
              <a:t> a cui crediamo è quello rivelato da Gesù Cristo.</a:t>
            </a:r>
          </a:p>
          <a:p>
            <a:r>
              <a:rPr lang="it-IT" dirty="0" smtClean="0"/>
              <a:t>La nostra </a:t>
            </a:r>
            <a:r>
              <a:rPr lang="it-IT" b="1" dirty="0" smtClean="0"/>
              <a:t>religione</a:t>
            </a:r>
            <a:r>
              <a:rPr lang="it-IT" dirty="0" smtClean="0"/>
              <a:t> (ricerca del senso della vita) è </a:t>
            </a:r>
            <a:r>
              <a:rPr lang="it-IT" b="1" dirty="0" smtClean="0"/>
              <a:t>rivelata</a:t>
            </a:r>
            <a:r>
              <a:rPr lang="it-IT" dirty="0" smtClean="0"/>
              <a:t>. </a:t>
            </a:r>
          </a:p>
          <a:p>
            <a:r>
              <a:rPr lang="it-IT" dirty="0" smtClean="0"/>
              <a:t>Cosa </a:t>
            </a:r>
            <a:r>
              <a:rPr lang="it-IT" b="1" dirty="0" smtClean="0"/>
              <a:t>distingue</a:t>
            </a:r>
            <a:r>
              <a:rPr lang="it-IT" dirty="0" smtClean="0"/>
              <a:t> il cristianesimo dalle altre religioni? </a:t>
            </a:r>
          </a:p>
          <a:p>
            <a:r>
              <a:rPr lang="it-IT" dirty="0" smtClean="0"/>
              <a:t>La </a:t>
            </a:r>
            <a:r>
              <a:rPr lang="it-IT" b="1" dirty="0" smtClean="0"/>
              <a:t>resurrezione</a:t>
            </a:r>
            <a:r>
              <a:rPr lang="it-IT" dirty="0" smtClean="0"/>
              <a:t> di Cristo. 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Percorso storico …</a:t>
            </a:r>
            <a:endParaRPr lang="it-IT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 smtClean="0"/>
              <a:t>Oggetto di studio è l’ebraismo del </a:t>
            </a:r>
            <a:r>
              <a:rPr lang="it-IT" b="1" dirty="0" smtClean="0"/>
              <a:t>I sec. d.C., </a:t>
            </a:r>
            <a:r>
              <a:rPr lang="it-IT" dirty="0" smtClean="0"/>
              <a:t>ossia ai tempi di Gesù. </a:t>
            </a:r>
          </a:p>
          <a:p>
            <a:r>
              <a:rPr lang="it-IT" dirty="0" smtClean="0"/>
              <a:t>  </a:t>
            </a:r>
          </a:p>
          <a:p>
            <a:r>
              <a:rPr lang="it-IT" b="1" dirty="0" smtClean="0"/>
              <a:t>Percorso storico </a:t>
            </a:r>
            <a:endParaRPr lang="it-IT" dirty="0" smtClean="0"/>
          </a:p>
          <a:p>
            <a:r>
              <a:rPr lang="it-IT" dirty="0" smtClean="0"/>
              <a:t> </a:t>
            </a:r>
          </a:p>
          <a:p>
            <a:r>
              <a:rPr lang="it-IT" b="1" dirty="0" smtClean="0"/>
              <a:t>Fase preistorica</a:t>
            </a:r>
            <a:r>
              <a:rPr lang="it-IT" dirty="0" smtClean="0"/>
              <a:t> (fino al 1200 a.C.), coi racconti sulla creazione del mondo e le vicende dei patriarchi (Abramo, Isacco, Giacobbe). </a:t>
            </a:r>
          </a:p>
          <a:p>
            <a:r>
              <a:rPr lang="it-IT" b="1" dirty="0" smtClean="0"/>
              <a:t>Fase storica</a:t>
            </a:r>
            <a:r>
              <a:rPr lang="it-IT" dirty="0" smtClean="0"/>
              <a:t> (dal 1200 a.C. in poi) dall’Esodo al Sinai per poi passare alla formazione del regno di Israele (dai Giudici a Saul, Davide, Salomone, …). </a:t>
            </a:r>
          </a:p>
          <a:p>
            <a:r>
              <a:rPr lang="it-IT" dirty="0" smtClean="0"/>
              <a:t> </a:t>
            </a:r>
          </a:p>
          <a:p>
            <a:r>
              <a:rPr lang="it-IT" dirty="0" smtClean="0"/>
              <a:t>Dopo Salomone la divisione dei regni: a nord Samaria che cade nel 722 sotto gli Assiri; a sud la Giudea che cade nel 587 sotto i Babilonesi. </a:t>
            </a:r>
          </a:p>
          <a:p>
            <a:r>
              <a:rPr lang="it-IT" dirty="0" smtClean="0"/>
              <a:t>Dal 538 (rientro in patria, decreto di Ciro) finisce l’esilio. Sommo sacerdote è </a:t>
            </a:r>
            <a:r>
              <a:rPr lang="it-IT" b="1" dirty="0" err="1" smtClean="0"/>
              <a:t>Giosia</a:t>
            </a:r>
            <a:r>
              <a:rPr lang="it-IT" dirty="0" smtClean="0"/>
              <a:t> che riorganizza il culto e governatore è </a:t>
            </a:r>
            <a:r>
              <a:rPr lang="it-IT" b="1" dirty="0" smtClean="0"/>
              <a:t>Zorobabele</a:t>
            </a:r>
            <a:r>
              <a:rPr lang="it-IT" dirty="0" smtClean="0"/>
              <a:t> che ricostruisce il Tempio. </a:t>
            </a:r>
          </a:p>
          <a:p>
            <a:r>
              <a:rPr lang="it-IT" dirty="0" smtClean="0"/>
              <a:t>Scoppiano però le rivalità tra gli esiliati (</a:t>
            </a:r>
            <a:r>
              <a:rPr lang="it-IT" i="1" dirty="0" smtClean="0"/>
              <a:t>conservatori</a:t>
            </a:r>
            <a:r>
              <a:rPr lang="it-IT" dirty="0" smtClean="0"/>
              <a:t>) e quelli rimasti a Gerusalemme (</a:t>
            </a:r>
            <a:r>
              <a:rPr lang="it-IT" i="1" dirty="0" smtClean="0"/>
              <a:t>liberali</a:t>
            </a:r>
            <a:r>
              <a:rPr lang="it-IT" dirty="0" smtClean="0"/>
              <a:t>). Zorobabele viene eliminato e ha inizio la dinastia dei </a:t>
            </a:r>
            <a:r>
              <a:rPr lang="it-IT" dirty="0" err="1" smtClean="0"/>
              <a:t>sadociti</a:t>
            </a:r>
            <a:r>
              <a:rPr lang="it-IT" dirty="0" smtClean="0"/>
              <a:t>, da </a:t>
            </a:r>
            <a:r>
              <a:rPr lang="it-IT" dirty="0" err="1" smtClean="0"/>
              <a:t>Sadok</a:t>
            </a:r>
            <a:r>
              <a:rPr lang="it-IT" dirty="0" smtClean="0"/>
              <a:t>, la cui famiglia era rimasta fedele alla Legge del Signore. In questa tribù veniva eletto il Sommo Sacerdote.</a:t>
            </a:r>
          </a:p>
          <a:p>
            <a:r>
              <a:rPr lang="it-IT" dirty="0" smtClean="0"/>
              <a:t>La politica di compromesso dei </a:t>
            </a:r>
            <a:r>
              <a:rPr lang="it-IT" dirty="0" err="1" smtClean="0"/>
              <a:t>sadociti</a:t>
            </a:r>
            <a:r>
              <a:rPr lang="it-IT" dirty="0" smtClean="0"/>
              <a:t> (compromesso coi pagani residenti in Palestina) crea malcontento, al punto che un secolo dopo (446) </a:t>
            </a:r>
            <a:r>
              <a:rPr lang="it-IT" b="1" dirty="0" smtClean="0"/>
              <a:t>Neemia</a:t>
            </a:r>
            <a:r>
              <a:rPr lang="it-IT" dirty="0" smtClean="0"/>
              <a:t>, governatore ebreo in Persia, col sacerdote </a:t>
            </a:r>
            <a:r>
              <a:rPr lang="it-IT" b="1" dirty="0" smtClean="0"/>
              <a:t>Esdra</a:t>
            </a:r>
            <a:r>
              <a:rPr lang="it-IT" dirty="0" smtClean="0"/>
              <a:t>, che aveva riscritto la Legge ebraica, ottiene pieni poteri su Gerusalemme. Da questi due personaggi ha inizio il </a:t>
            </a:r>
            <a:r>
              <a:rPr lang="it-IT" b="1" dirty="0" smtClean="0"/>
              <a:t>giudaismo</a:t>
            </a:r>
            <a:r>
              <a:rPr lang="it-IT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780</Words>
  <Application>Microsoft Office PowerPoint</Application>
  <PresentationFormat>Presentazione su schermo (4:3)</PresentationFormat>
  <Paragraphs>160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Tesario completo</vt:lpstr>
      <vt:lpstr>DEI VERBUM</vt:lpstr>
      <vt:lpstr>Come è fatta la Dei Verbum</vt:lpstr>
      <vt:lpstr>SACRA SCRITTURA</vt:lpstr>
      <vt:lpstr>ISPIRAZIONE</vt:lpstr>
      <vt:lpstr>CANONE</vt:lpstr>
      <vt:lpstr>TALMUD</vt:lpstr>
      <vt:lpstr>Il “Dio” … a cui crediamo</vt:lpstr>
      <vt:lpstr>Percorso storico …</vt:lpstr>
      <vt:lpstr>… e ancora …</vt:lpstr>
      <vt:lpstr>La lingua e il Canone</vt:lpstr>
      <vt:lpstr>Canonici e Deuterocanonici</vt:lpstr>
      <vt:lpstr>Trasmissione del Testo</vt:lpstr>
      <vt:lpstr>Formazione del Testo</vt:lpstr>
      <vt:lpstr>Ipotesi su redazione finale </vt:lpstr>
      <vt:lpstr>Genesi</vt:lpstr>
      <vt:lpstr>Esodo</vt:lpstr>
      <vt:lpstr>Profetismo</vt:lpstr>
      <vt:lpstr>Istituzioni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libro dell' ESODO</dc:title>
  <dc:creator>don</dc:creator>
  <cp:lastModifiedBy>d</cp:lastModifiedBy>
  <cp:revision>36</cp:revision>
  <dcterms:created xsi:type="dcterms:W3CDTF">2013-11-10T10:53:28Z</dcterms:created>
  <dcterms:modified xsi:type="dcterms:W3CDTF">2016-01-24T21:33:22Z</dcterms:modified>
</cp:coreProperties>
</file>