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7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BADB-E3BA-4218-88CC-36CB0B8D0E06}" type="datetimeFigureOut">
              <a:rPr lang="it-IT" smtClean="0"/>
              <a:pPr/>
              <a:t>03/11/2013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4013E-A019-4572-AF4D-B0D6E1E6F8C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3. Il Libro della Genesi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Campomarino, 4 novembre 2013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Gn</a:t>
            </a:r>
            <a:r>
              <a:rPr lang="it-IT" dirty="0" smtClean="0"/>
              <a:t> 5-11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i="1" dirty="0" err="1"/>
              <a:t>Gen</a:t>
            </a:r>
            <a:r>
              <a:rPr lang="it-IT" b="1" i="1" dirty="0"/>
              <a:t> 5 Fonte: </a:t>
            </a:r>
            <a:r>
              <a:rPr lang="it-IT" b="1" i="1" dirty="0" smtClean="0"/>
              <a:t>J. </a:t>
            </a:r>
            <a:r>
              <a:rPr lang="it-IT" i="1" dirty="0" smtClean="0"/>
              <a:t>L’età </a:t>
            </a:r>
            <a:r>
              <a:rPr lang="it-IT" i="1" dirty="0"/>
              <a:t>dei Patriarchi. </a:t>
            </a:r>
            <a:endParaRPr lang="it-IT" i="1" dirty="0" smtClean="0"/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6 - 9: il diluvio (Fonti: J e P)</a:t>
            </a:r>
          </a:p>
          <a:p>
            <a:r>
              <a:rPr lang="it-IT" b="1" i="1" dirty="0" smtClean="0"/>
              <a:t>Gen</a:t>
            </a:r>
            <a:r>
              <a:rPr lang="it-IT" b="1" i="1" dirty="0"/>
              <a:t>. 11: la torre di Babele Fonte: J</a:t>
            </a:r>
          </a:p>
          <a:p>
            <a:r>
              <a:rPr lang="it-IT" dirty="0"/>
              <a:t>+ L’autore cerca di rispondere ad un </a:t>
            </a:r>
            <a:r>
              <a:rPr lang="it-IT" i="1" dirty="0"/>
              <a:t>problema: se tutti gli uomini derivano da Adamo ed Eva, </a:t>
            </a:r>
            <a:r>
              <a:rPr lang="it-IT" i="1" dirty="0" smtClean="0"/>
              <a:t>come mai </a:t>
            </a:r>
            <a:r>
              <a:rPr lang="it-IT" i="1" dirty="0"/>
              <a:t>ci sono nel mondo lingue diverse?</a:t>
            </a:r>
          </a:p>
          <a:p>
            <a:r>
              <a:rPr lang="it-IT" i="1" dirty="0" err="1" smtClean="0"/>
              <a:t>ziqqurath</a:t>
            </a:r>
            <a:r>
              <a:rPr lang="it-IT" i="1" dirty="0" smtClean="0"/>
              <a:t> </a:t>
            </a:r>
            <a:r>
              <a:rPr lang="it-IT" i="1" dirty="0"/>
              <a:t>babilonesi </a:t>
            </a:r>
            <a:endParaRPr lang="it-IT" i="1" dirty="0" smtClean="0"/>
          </a:p>
          <a:p>
            <a:r>
              <a:rPr lang="it-IT" dirty="0" smtClean="0"/>
              <a:t>«</a:t>
            </a:r>
            <a:r>
              <a:rPr lang="it-IT" i="1" dirty="0" err="1"/>
              <a:t>babel</a:t>
            </a:r>
            <a:r>
              <a:rPr lang="it-IT" i="1" dirty="0"/>
              <a:t>», cioè «confusione». Negli At: discesa dello Spirito = rovesciamento della torre di Babele.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Gn</a:t>
            </a:r>
            <a:r>
              <a:rPr lang="it-IT" dirty="0" smtClean="0"/>
              <a:t> 12 e segg.: Abramo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+ </a:t>
            </a:r>
            <a:r>
              <a:rPr lang="it-IT" b="1" dirty="0"/>
              <a:t>Abramo è</a:t>
            </a:r>
          </a:p>
          <a:p>
            <a:r>
              <a:rPr lang="it-IT" dirty="0"/>
              <a:t>- l’amico di Dio (</a:t>
            </a:r>
            <a:r>
              <a:rPr lang="it-IT" dirty="0" err="1"/>
              <a:t>Dio</a:t>
            </a:r>
            <a:r>
              <a:rPr lang="it-IT" dirty="0"/>
              <a:t> gli si manifesta); destinatario delle promesse, il fedele che si lascia guidare.</a:t>
            </a:r>
          </a:p>
          <a:p>
            <a:r>
              <a:rPr lang="it-IT" b="1" i="1" dirty="0" err="1"/>
              <a:t>Gen</a:t>
            </a:r>
            <a:r>
              <a:rPr lang="it-IT" b="1" i="1" dirty="0"/>
              <a:t> 12,1-9: la vocazione di Abramo Fonte: J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12,10-20 e </a:t>
            </a:r>
            <a:r>
              <a:rPr lang="it-IT" b="1" i="1" dirty="0" err="1"/>
              <a:t>Gen</a:t>
            </a:r>
            <a:r>
              <a:rPr lang="it-IT" b="1" i="1" dirty="0"/>
              <a:t> 20,1-18 (cfr. anche </a:t>
            </a:r>
            <a:r>
              <a:rPr lang="it-IT" b="1" i="1" dirty="0" err="1"/>
              <a:t>Gen</a:t>
            </a:r>
            <a:r>
              <a:rPr lang="it-IT" b="1" i="1" dirty="0"/>
              <a:t> 26,1-11) Fonti: varie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13 Fonte: J</a:t>
            </a:r>
          </a:p>
          <a:p>
            <a:r>
              <a:rPr lang="it-IT" dirty="0"/>
              <a:t>La «terra»: elemento fondamentale di sopravvivenza.</a:t>
            </a:r>
          </a:p>
          <a:p>
            <a:r>
              <a:rPr lang="it-IT" b="1" i="1" dirty="0" err="1"/>
              <a:t>Gen</a:t>
            </a:r>
            <a:r>
              <a:rPr lang="it-IT" b="1" i="1" dirty="0"/>
              <a:t> 14,18-20: </a:t>
            </a:r>
            <a:r>
              <a:rPr lang="it-IT" b="1" i="1" dirty="0" err="1"/>
              <a:t>Melchisedeq</a:t>
            </a:r>
            <a:endParaRPr lang="it-IT" b="1" i="1" dirty="0"/>
          </a:p>
          <a:p>
            <a:r>
              <a:rPr lang="it-IT" dirty="0" smtClean="0"/>
              <a:t>Nella </a:t>
            </a:r>
            <a:r>
              <a:rPr lang="it-IT" dirty="0"/>
              <a:t>tradizione cristiana, </a:t>
            </a:r>
            <a:r>
              <a:rPr lang="it-IT" dirty="0" err="1"/>
              <a:t>Melchisedeq</a:t>
            </a:r>
            <a:r>
              <a:rPr lang="it-IT" dirty="0"/>
              <a:t>, che offre pane e vino, diventa un simbolo di Gesù (</a:t>
            </a:r>
            <a:r>
              <a:rPr lang="it-IT" dirty="0" err="1"/>
              <a:t>Eb</a:t>
            </a:r>
            <a:r>
              <a:rPr lang="it-IT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Gn</a:t>
            </a:r>
            <a:r>
              <a:rPr lang="it-IT" dirty="0" smtClean="0"/>
              <a:t> 15-18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i="1" dirty="0" err="1"/>
              <a:t>Gen</a:t>
            </a:r>
            <a:r>
              <a:rPr lang="it-IT" b="1" i="1" dirty="0"/>
              <a:t> 15: il patto fra Dio ed Abramo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16: il figlio che Abramo ha dalla serva Agar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17: il cambio del nome e la circoncisione</a:t>
            </a:r>
          </a:p>
          <a:p>
            <a:r>
              <a:rPr lang="it-IT" dirty="0" err="1" smtClean="0"/>
              <a:t>Abram</a:t>
            </a:r>
            <a:r>
              <a:rPr lang="it-IT" dirty="0" smtClean="0"/>
              <a:t> e Abraham; taglio pratico e teologico</a:t>
            </a:r>
          </a:p>
          <a:p>
            <a:r>
              <a:rPr lang="it-IT" b="1" i="1" dirty="0" err="1"/>
              <a:t>Gen</a:t>
            </a:r>
            <a:r>
              <a:rPr lang="it-IT" b="1" i="1" dirty="0"/>
              <a:t> 18: la visita di Dio ad </a:t>
            </a:r>
            <a:r>
              <a:rPr lang="it-IT" b="1" i="1" dirty="0" smtClean="0"/>
              <a:t>Abramo</a:t>
            </a:r>
            <a:endParaRPr lang="it-IT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Gn</a:t>
            </a:r>
            <a:r>
              <a:rPr lang="it-IT" dirty="0" smtClean="0"/>
              <a:t> 19-26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i="1" dirty="0" err="1"/>
              <a:t>Gen</a:t>
            </a:r>
            <a:r>
              <a:rPr lang="it-IT" b="1" i="1" dirty="0"/>
              <a:t> 19: </a:t>
            </a:r>
            <a:r>
              <a:rPr lang="it-IT" b="1" i="1" dirty="0" err="1"/>
              <a:t>Sodoma</a:t>
            </a:r>
            <a:endParaRPr lang="it-IT" b="1" i="1" dirty="0"/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22: Il sacrificio di Isacco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23: La sepoltura di Sara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24: Il matrimonio di Isacco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25,7-11: la morte di Abramo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25, 19-34: </a:t>
            </a:r>
            <a:r>
              <a:rPr lang="it-IT" b="1" i="1" dirty="0" err="1"/>
              <a:t>Esaù</a:t>
            </a:r>
            <a:r>
              <a:rPr lang="it-IT" b="1" i="1" dirty="0"/>
              <a:t> e Giacobbe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26: la prosperità di </a:t>
            </a:r>
            <a:r>
              <a:rPr lang="it-IT" b="1" i="1" dirty="0" smtClean="0"/>
              <a:t>Isacco</a:t>
            </a:r>
            <a:endParaRPr lang="it-IT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Gn</a:t>
            </a:r>
            <a:r>
              <a:rPr lang="it-IT" dirty="0" smtClean="0"/>
              <a:t> 27-50: Giacobbe e Giuseppe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i="1" dirty="0" err="1"/>
              <a:t>Gen</a:t>
            </a:r>
            <a:r>
              <a:rPr lang="it-IT" b="1" i="1" dirty="0"/>
              <a:t> 27: la benedizione di Giacobbe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28,10-22: la scala di Giacobbe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29-30: i matrimoni di Giacobbe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32,23-33: Giacobbe lotta con l’angelo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37-48: la storia di Giuseppe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49: </a:t>
            </a:r>
            <a:r>
              <a:rPr lang="it-IT" b="1" i="1" dirty="0" smtClean="0"/>
              <a:t>benedizione </a:t>
            </a:r>
            <a:r>
              <a:rPr lang="it-IT" b="1" i="1" dirty="0"/>
              <a:t>di Giacobbe verso i figli</a:t>
            </a:r>
          </a:p>
          <a:p>
            <a:r>
              <a:rPr lang="it-IT" b="1" i="1" dirty="0" err="1" smtClean="0"/>
              <a:t>Gen</a:t>
            </a:r>
            <a:r>
              <a:rPr lang="it-IT" b="1" i="1" dirty="0" smtClean="0"/>
              <a:t> </a:t>
            </a:r>
            <a:r>
              <a:rPr lang="it-IT" b="1" i="1" dirty="0"/>
              <a:t>50: la sepoltura di Giacobbe in Palestina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e ora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8000" dirty="0" smtClean="0"/>
              <a:t>Pausa !!!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Gn</a:t>
            </a:r>
            <a:r>
              <a:rPr lang="it-IT" dirty="0" smtClean="0"/>
              <a:t> 3: il “Peccato originale”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Spesso si sente dire che </a:t>
            </a:r>
            <a:r>
              <a:rPr lang="it-IT" i="1" dirty="0" err="1"/>
              <a:t>Gen</a:t>
            </a:r>
            <a:r>
              <a:rPr lang="it-IT" i="1" dirty="0"/>
              <a:t> 3 racconta il peccato originale. Cos’è?</a:t>
            </a:r>
          </a:p>
          <a:p>
            <a:r>
              <a:rPr lang="it-IT" dirty="0"/>
              <a:t>Nel linguaggio teologico cristiano (soprattutto da sant'Agostino in poi) si parla di </a:t>
            </a:r>
            <a:r>
              <a:rPr lang="it-IT" i="1" dirty="0"/>
              <a:t>peccato originale e </a:t>
            </a:r>
            <a:r>
              <a:rPr lang="it-IT" i="1" dirty="0" smtClean="0"/>
              <a:t>si </a:t>
            </a:r>
            <a:r>
              <a:rPr lang="it-IT" dirty="0" smtClean="0"/>
              <a:t>intende </a:t>
            </a:r>
            <a:r>
              <a:rPr lang="it-IT" dirty="0"/>
              <a:t>la </a:t>
            </a:r>
            <a:r>
              <a:rPr lang="it-IT" i="1" dirty="0"/>
              <a:t>situazione di peccato involontaria in cui vengono a trovarsi tutti dal concepimento.</a:t>
            </a:r>
          </a:p>
          <a:p>
            <a:r>
              <a:rPr lang="it-IT" dirty="0"/>
              <a:t>Così inteso, questa pagina parla di "peccato originale"?</a:t>
            </a:r>
          </a:p>
          <a:p>
            <a:r>
              <a:rPr lang="it-IT" dirty="0"/>
              <a:t>La risposta deve essere negativa, perché</a:t>
            </a:r>
          </a:p>
          <a:p>
            <a:r>
              <a:rPr lang="it-IT" dirty="0"/>
              <a:t>- qui c'è la descrizione di un peccato volontario, mentre il peccato originale è involontario.</a:t>
            </a:r>
          </a:p>
          <a:p>
            <a:r>
              <a:rPr lang="it-IT" dirty="0"/>
              <a:t>- Gli ebrei non hanno l'idea di un peccato originale.</a:t>
            </a:r>
          </a:p>
          <a:p>
            <a:r>
              <a:rPr lang="it-IT" dirty="0"/>
              <a:t>- I cristiani (o almeno i cattolici) sanno dell'esistenza del peccato originale da Paolo.</a:t>
            </a:r>
          </a:p>
          <a:p>
            <a:r>
              <a:rPr lang="it-IT" dirty="0"/>
              <a:t>Sant'Agostino spiega : «Come un principe decaduto ha lasciato nella miseria tutti i suoi eredi, così </a:t>
            </a:r>
            <a:r>
              <a:rPr lang="it-IT" dirty="0" smtClean="0"/>
              <a:t>Adamo peccando </a:t>
            </a:r>
            <a:r>
              <a:rPr lang="it-IT" dirty="0"/>
              <a:t>ha lasciato peccatori tutti gli uomini».</a:t>
            </a:r>
          </a:p>
          <a:p>
            <a:r>
              <a:rPr lang="it-IT" dirty="0"/>
              <a:t>Comunemente si insegna che:</a:t>
            </a:r>
          </a:p>
          <a:p>
            <a:r>
              <a:rPr lang="it-IT" dirty="0"/>
              <a:t>- il peccato originale viene trasmesso per generazione</a:t>
            </a:r>
          </a:p>
          <a:p>
            <a:r>
              <a:rPr lang="it-IT" dirty="0"/>
              <a:t>- viene eliminato mediante il battesimo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Analizziamo il testo: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it-IT" sz="4800" baseline="30000" dirty="0" smtClean="0"/>
              <a:t>1</a:t>
            </a:r>
            <a:r>
              <a:rPr lang="it-IT" sz="4800" dirty="0" smtClean="0"/>
              <a:t>Il serpente era il più astuto di tutti gli animali selvatici che Dio aveva fatto e disse alla donna: "È vero che Dio ha detto: "Non dovete mangiare di alcun albero del giardino"?". </a:t>
            </a:r>
            <a:r>
              <a:rPr lang="it-IT" sz="4800" baseline="30000" dirty="0" smtClean="0"/>
              <a:t>2</a:t>
            </a:r>
            <a:r>
              <a:rPr lang="it-IT" sz="4800" dirty="0" smtClean="0"/>
              <a:t>Rispose la donna al serpente: "Dei frutti degli alberi del giardino noi possiamo mangiare, </a:t>
            </a:r>
            <a:r>
              <a:rPr lang="it-IT" sz="4800" baseline="30000" dirty="0" smtClean="0"/>
              <a:t>3</a:t>
            </a:r>
            <a:r>
              <a:rPr lang="it-IT" sz="4800" dirty="0" smtClean="0"/>
              <a:t>ma del frutto dell'albero che sta in mezzo al giardino Dio ha detto: "Non dovete mangiarne e non lo dovete toccare, altrimenti morirete"". </a:t>
            </a:r>
            <a:r>
              <a:rPr lang="it-IT" sz="4800" baseline="30000" dirty="0" smtClean="0"/>
              <a:t>4</a:t>
            </a:r>
            <a:r>
              <a:rPr lang="it-IT" sz="4800" dirty="0" smtClean="0"/>
              <a:t>Ma il serpente disse alla donna: "Non morirete affatto! </a:t>
            </a:r>
            <a:r>
              <a:rPr lang="it-IT" sz="4800" baseline="30000" dirty="0" smtClean="0"/>
              <a:t>5</a:t>
            </a:r>
            <a:r>
              <a:rPr lang="it-IT" sz="4800" dirty="0" smtClean="0"/>
              <a:t>Anzi, Dio sa che il giorno in cui voi ne mangiaste si aprirebbero i vostri occhi e sareste come Dio, conoscendo il bene e il male". </a:t>
            </a:r>
            <a:r>
              <a:rPr lang="it-IT" sz="4800" baseline="30000" dirty="0" smtClean="0"/>
              <a:t>6</a:t>
            </a:r>
            <a:r>
              <a:rPr lang="it-IT" sz="4800" dirty="0" smtClean="0"/>
              <a:t>Allora la donna vide che l'albero era buono da mangiare, gradevole agli occhi e desiderabile per acquistare saggezza; prese del suo frutto e ne mangiò, poi ne diede anche al marito, che era con lei, e anch'egli ne mangiò. </a:t>
            </a:r>
            <a:r>
              <a:rPr lang="it-IT" sz="4800" baseline="30000" dirty="0" smtClean="0"/>
              <a:t>7</a:t>
            </a:r>
            <a:r>
              <a:rPr lang="it-IT" sz="4800" dirty="0" smtClean="0"/>
              <a:t>Allora si aprirono gli occhi di tutti e due e conobbero di essere nudi; intrecciarono foglie di fico e se ne fecero cinture. </a:t>
            </a:r>
            <a:r>
              <a:rPr lang="it-IT" sz="4800" baseline="30000" dirty="0" smtClean="0"/>
              <a:t>8</a:t>
            </a:r>
            <a:r>
              <a:rPr lang="it-IT" sz="4800" dirty="0" smtClean="0"/>
              <a:t>Poi udirono il rumore dei passi del Signore Dio che passeggiava nel giardino alla brezza del giorno, e l'uomo, con sua moglie, si nascose dalla presenza del Signore Dio, in mezzo agli alberi del giardino. </a:t>
            </a:r>
            <a:r>
              <a:rPr lang="it-IT" sz="4800" baseline="30000" dirty="0" smtClean="0"/>
              <a:t>9</a:t>
            </a:r>
            <a:r>
              <a:rPr lang="it-IT" sz="4800" dirty="0" smtClean="0"/>
              <a:t>Ma il Signore Dio chiamò l'uomo e gli disse: "Dove sei?". </a:t>
            </a:r>
            <a:r>
              <a:rPr lang="it-IT" sz="4800" baseline="30000" dirty="0" smtClean="0"/>
              <a:t>10</a:t>
            </a:r>
            <a:r>
              <a:rPr lang="it-IT" sz="4800" dirty="0" smtClean="0"/>
              <a:t>Rispose: "Ho udito la tua voce nel giardino: ho avuto paura, perché sono nudo, e mi sono nascosto". </a:t>
            </a:r>
            <a:r>
              <a:rPr lang="it-IT" sz="4800" baseline="30000" dirty="0" smtClean="0"/>
              <a:t>11</a:t>
            </a:r>
            <a:r>
              <a:rPr lang="it-IT" sz="4800" dirty="0" smtClean="0"/>
              <a:t>Riprese: "Chi ti ha fatto sapere che sei nudo? Hai forse mangiato dell'albero di cui ti avevo comandato di non mangiare?". </a:t>
            </a:r>
            <a:r>
              <a:rPr lang="it-IT" sz="4800" baseline="30000" dirty="0" smtClean="0"/>
              <a:t>12</a:t>
            </a:r>
            <a:r>
              <a:rPr lang="it-IT" sz="4800" dirty="0" smtClean="0"/>
              <a:t>Rispose l'uomo: "La donna che tu mi hai posto accanto mi ha dato dell'albero e io ne ho mangiato". </a:t>
            </a:r>
            <a:r>
              <a:rPr lang="it-IT" sz="4800" baseline="30000" dirty="0" smtClean="0"/>
              <a:t>13</a:t>
            </a:r>
            <a:r>
              <a:rPr lang="it-IT" sz="4800" dirty="0" smtClean="0"/>
              <a:t>Il Signore Dio disse alla donna: "Che hai fatto?". Rispose la donna: "Il serpente mi ha ingannata e io ho mangiato".</a:t>
            </a:r>
          </a:p>
          <a:p>
            <a:pPr marL="0" indent="0" algn="just">
              <a:buNone/>
            </a:pPr>
            <a:r>
              <a:rPr lang="it-IT" sz="4800" baseline="30000" dirty="0" smtClean="0"/>
              <a:t> 14</a:t>
            </a:r>
            <a:r>
              <a:rPr lang="it-IT" sz="4800" dirty="0" smtClean="0"/>
              <a:t>Allora il Signore Dio disse al serpente: "Poiché hai fatto questo, maledetto tu fra tutto il bestiame e fra tutti gli animali selvatici! Sul tuo ventre camminerai e polvere mangerai per tutti i giorni della tua vita. </a:t>
            </a:r>
            <a:r>
              <a:rPr lang="it-IT" sz="4800" baseline="30000" dirty="0" smtClean="0"/>
              <a:t>15</a:t>
            </a:r>
            <a:r>
              <a:rPr lang="it-IT" sz="4800" dirty="0" smtClean="0"/>
              <a:t>Io porrò inimicizia fra te e la donna, fra la tua stirpe e la sua stirpe: questa ti schiaccerà la testa e tu le insidierai il calcagno".</a:t>
            </a:r>
          </a:p>
          <a:p>
            <a:pPr marL="0" indent="0" algn="just">
              <a:buNone/>
            </a:pPr>
            <a:r>
              <a:rPr lang="it-IT" sz="4800" baseline="30000" dirty="0" smtClean="0"/>
              <a:t>16</a:t>
            </a:r>
            <a:r>
              <a:rPr lang="it-IT" sz="4800" dirty="0" smtClean="0"/>
              <a:t>Alla donna disse: "Moltiplicherò i tuoi dolori e le tue gravidanze, con dolore partorirai figli. Verso tuo marito sarà il tuo istinto, ed egli ti dominerà".</a:t>
            </a:r>
          </a:p>
          <a:p>
            <a:pPr marL="0" indent="0" algn="just">
              <a:buNone/>
            </a:pPr>
            <a:r>
              <a:rPr lang="it-IT" sz="4800" baseline="30000" dirty="0" smtClean="0"/>
              <a:t>17</a:t>
            </a:r>
            <a:r>
              <a:rPr lang="it-IT" sz="4800" dirty="0" smtClean="0"/>
              <a:t>All'uomo disse: "Poiché hai ascoltato la voce di tua moglie e hai mangiato dell'albero di cui ti avevo comandato: "Non devi mangiarne", </a:t>
            </a:r>
          </a:p>
          <a:p>
            <a:pPr marL="0" indent="0" algn="just">
              <a:buNone/>
            </a:pPr>
            <a:r>
              <a:rPr lang="it-IT" sz="4800" dirty="0" smtClean="0"/>
              <a:t>maledetto il suolo per causa tua! Con dolore ne trarrai il cibo per tutti i giorni della tua vita. </a:t>
            </a:r>
            <a:r>
              <a:rPr lang="it-IT" sz="4800" baseline="30000" dirty="0" smtClean="0"/>
              <a:t>18</a:t>
            </a:r>
            <a:r>
              <a:rPr lang="it-IT" sz="4800" dirty="0" smtClean="0"/>
              <a:t>Spine e cardi produrrà per te e mangerai l'erba dei campi.</a:t>
            </a:r>
          </a:p>
          <a:p>
            <a:pPr marL="0" indent="0" algn="just">
              <a:buNone/>
            </a:pPr>
            <a:r>
              <a:rPr lang="it-IT" sz="4800" baseline="30000" dirty="0" smtClean="0"/>
              <a:t>19</a:t>
            </a:r>
            <a:r>
              <a:rPr lang="it-IT" sz="4800" dirty="0" smtClean="0"/>
              <a:t>Con il sudore del tuo volto mangerai il pane, finché non ritornerai alla terra, perché da essa sei stato tratto: polvere tu sei e in polvere ritornerai!".</a:t>
            </a:r>
          </a:p>
          <a:p>
            <a:pPr marL="0" indent="0" algn="just">
              <a:buNone/>
            </a:pPr>
            <a:r>
              <a:rPr lang="it-IT" sz="4800" baseline="30000" dirty="0" smtClean="0"/>
              <a:t>20</a:t>
            </a:r>
            <a:r>
              <a:rPr lang="it-IT" sz="4800" dirty="0" smtClean="0"/>
              <a:t>L'uomo chiamò sua moglie Eva, perché ella fu la madre di tutti i viventi. </a:t>
            </a:r>
            <a:r>
              <a:rPr lang="it-IT" sz="4800" baseline="30000" dirty="0" smtClean="0"/>
              <a:t>21</a:t>
            </a:r>
            <a:r>
              <a:rPr lang="it-IT" sz="4800" dirty="0" smtClean="0"/>
              <a:t>Il Signore Dio fece all'uomo e a sua moglie tuniche di pelli e li vestì.</a:t>
            </a:r>
          </a:p>
          <a:p>
            <a:pPr marL="0" indent="0" algn="just">
              <a:buNone/>
            </a:pPr>
            <a:r>
              <a:rPr lang="it-IT" sz="4800" baseline="30000" dirty="0" smtClean="0"/>
              <a:t>22</a:t>
            </a:r>
            <a:r>
              <a:rPr lang="it-IT" sz="4800" dirty="0" smtClean="0"/>
              <a:t>Poi il Signore Dio disse: "Ecco, l'uomo è diventato come uno di noi quanto alla conoscenza del bene e del male. Che ora egli non stenda la mano e non prenda anche dell'albero della vita, ne mangi e viva per sempre!". </a:t>
            </a:r>
            <a:r>
              <a:rPr lang="it-IT" sz="4800" baseline="30000" dirty="0" smtClean="0"/>
              <a:t>23</a:t>
            </a:r>
            <a:r>
              <a:rPr lang="it-IT" sz="4800" dirty="0" smtClean="0"/>
              <a:t>Il Signore Dio lo scacciò dal giardino di Eden, perché lavorasse il suolo da cui era stato tratto. </a:t>
            </a:r>
            <a:r>
              <a:rPr lang="it-IT" sz="4800" baseline="30000" dirty="0" smtClean="0"/>
              <a:t>24</a:t>
            </a:r>
            <a:r>
              <a:rPr lang="it-IT" sz="4800" dirty="0" smtClean="0"/>
              <a:t>Scacciò l'uomo e pose a oriente del giardino di Eden i cherubini e la fiamma della spada guizzante, per custodire la via all'albero della vita.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Tradizioni</a:t>
            </a:r>
            <a:r>
              <a:rPr lang="it-IT" dirty="0" smtClean="0"/>
              <a:t>: </a:t>
            </a:r>
            <a:r>
              <a:rPr lang="it-IT" dirty="0" err="1" smtClean="0"/>
              <a:t>cosmogenesi</a:t>
            </a:r>
            <a:r>
              <a:rPr lang="it-IT" dirty="0" smtClean="0"/>
              <a:t> e patriarchi</a:t>
            </a:r>
          </a:p>
          <a:p>
            <a:r>
              <a:rPr lang="it-IT" b="1" dirty="0" smtClean="0"/>
              <a:t>Storicità</a:t>
            </a:r>
            <a:r>
              <a:rPr lang="it-IT" dirty="0" smtClean="0"/>
              <a:t>: nucleo con </a:t>
            </a:r>
            <a:r>
              <a:rPr lang="it-IT" dirty="0" err="1" smtClean="0"/>
              <a:t>acc</a:t>
            </a:r>
            <a:r>
              <a:rPr lang="it-IT" dirty="0" smtClean="0"/>
              <a:t> e </a:t>
            </a:r>
            <a:r>
              <a:rPr lang="it-IT" dirty="0" err="1" smtClean="0"/>
              <a:t>int</a:t>
            </a:r>
            <a:r>
              <a:rPr lang="it-IT" dirty="0" smtClean="0"/>
              <a:t>;  tempi Gesù</a:t>
            </a:r>
          </a:p>
          <a:p>
            <a:r>
              <a:rPr lang="it-IT" b="1" dirty="0" smtClean="0"/>
              <a:t>Suddivisione</a:t>
            </a:r>
            <a:r>
              <a:rPr lang="it-IT" dirty="0" smtClean="0"/>
              <a:t> = 2 parti, ossia:</a:t>
            </a:r>
          </a:p>
          <a:p>
            <a:r>
              <a:rPr lang="it-IT" dirty="0" smtClean="0"/>
              <a:t>1. Preistoria (1-11): Adamo, Caino, Noè, </a:t>
            </a:r>
            <a:r>
              <a:rPr lang="it-IT" dirty="0" err="1" smtClean="0"/>
              <a:t>noachidi</a:t>
            </a:r>
            <a:r>
              <a:rPr lang="it-IT" dirty="0" smtClean="0"/>
              <a:t> e semiti, Tare e Abramo</a:t>
            </a:r>
          </a:p>
          <a:p>
            <a:r>
              <a:rPr lang="it-IT" dirty="0" smtClean="0"/>
              <a:t>2. Storia (12-50): Abramo, Isacco, </a:t>
            </a:r>
            <a:r>
              <a:rPr lang="it-IT" dirty="0" err="1" smtClean="0"/>
              <a:t>Esaù</a:t>
            </a:r>
            <a:r>
              <a:rPr lang="it-IT" dirty="0" smtClean="0"/>
              <a:t>, Giacobbe e Giuseppe</a:t>
            </a:r>
          </a:p>
          <a:p>
            <a:r>
              <a:rPr lang="it-IT" b="1" dirty="0" smtClean="0"/>
              <a:t>Fonti</a:t>
            </a:r>
            <a:r>
              <a:rPr lang="it-IT" dirty="0" smtClean="0"/>
              <a:t>: J, E, P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/>
              <a:t>La "Protostoria" - </a:t>
            </a:r>
            <a:r>
              <a:rPr lang="it-IT" b="1" i="1" dirty="0" err="1"/>
              <a:t>Gen</a:t>
            </a:r>
            <a:r>
              <a:rPr lang="it-IT" b="1" i="1" dirty="0"/>
              <a:t> 1,1 - 2,4 a</a:t>
            </a:r>
            <a:br>
              <a:rPr lang="it-IT" b="1" i="1" dirty="0"/>
            </a:br>
            <a:r>
              <a:rPr lang="it-IT" dirty="0"/>
              <a:t>Schema semplificativo: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48466"/>
            <a:ext cx="8229600" cy="402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Concezione antica del </a:t>
            </a:r>
            <a:r>
              <a:rPr lang="it-IT" dirty="0" smtClean="0"/>
              <a:t>mondo</a:t>
            </a:r>
            <a:br>
              <a:rPr lang="it-IT" dirty="0" smtClean="0"/>
            </a:br>
            <a:r>
              <a:rPr lang="it-IT" sz="1400" dirty="0" smtClean="0"/>
              <a:t>(“Luminarie “in polemica coi babilonesi)</a:t>
            </a:r>
            <a:endParaRPr lang="it-IT" sz="1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6878" y="1600200"/>
            <a:ext cx="49102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Evoluzione in </a:t>
            </a:r>
            <a:r>
              <a:rPr lang="it-IT" dirty="0" err="1" smtClean="0"/>
              <a:t>Gn</a:t>
            </a:r>
            <a:r>
              <a:rPr lang="it-IT" dirty="0" smtClean="0"/>
              <a:t>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Fissismo</a:t>
            </a:r>
          </a:p>
          <a:p>
            <a:r>
              <a:rPr lang="it-IT" dirty="0" smtClean="0"/>
              <a:t>Evoluzionismo</a:t>
            </a:r>
          </a:p>
          <a:p>
            <a:r>
              <a:rPr lang="it-IT" dirty="0" smtClean="0"/>
              <a:t>XX secolo</a:t>
            </a:r>
          </a:p>
          <a:p>
            <a:r>
              <a:rPr lang="it-IT" dirty="0" smtClean="0"/>
              <a:t>Oggi: </a:t>
            </a:r>
          </a:p>
          <a:p>
            <a:r>
              <a:rPr lang="it-IT" dirty="0" smtClean="0"/>
              <a:t>- </a:t>
            </a:r>
            <a:r>
              <a:rPr lang="it-IT" dirty="0"/>
              <a:t>i </a:t>
            </a:r>
            <a:r>
              <a:rPr lang="it-IT" i="1" dirty="0" smtClean="0"/>
              <a:t>biblisti: la </a:t>
            </a:r>
            <a:r>
              <a:rPr lang="it-IT" i="1" dirty="0"/>
              <a:t>Bibbia 1. non </a:t>
            </a:r>
            <a:r>
              <a:rPr lang="it-IT" i="1" dirty="0" smtClean="0"/>
              <a:t>libro </a:t>
            </a:r>
            <a:r>
              <a:rPr lang="it-IT" i="1" dirty="0"/>
              <a:t>di </a:t>
            </a:r>
            <a:r>
              <a:rPr lang="it-IT" i="1" dirty="0" smtClean="0"/>
              <a:t>scienza </a:t>
            </a:r>
            <a:r>
              <a:rPr lang="it-IT" i="1" dirty="0"/>
              <a:t>ma </a:t>
            </a:r>
            <a:r>
              <a:rPr lang="it-IT" i="1" dirty="0" smtClean="0"/>
              <a:t>di </a:t>
            </a:r>
            <a:r>
              <a:rPr lang="it-IT" i="1" dirty="0"/>
              <a:t>fede; 2. non </a:t>
            </a:r>
            <a:r>
              <a:rPr lang="it-IT" i="1" dirty="0" smtClean="0"/>
              <a:t>come </a:t>
            </a:r>
            <a:r>
              <a:rPr lang="it-IT" i="1" dirty="0"/>
              <a:t>Dio </a:t>
            </a:r>
            <a:r>
              <a:rPr lang="it-IT" i="1" dirty="0" smtClean="0"/>
              <a:t>crea </a:t>
            </a:r>
            <a:r>
              <a:rPr lang="it-IT" dirty="0" smtClean="0"/>
              <a:t>messaggio </a:t>
            </a:r>
            <a:r>
              <a:rPr lang="it-IT" dirty="0"/>
              <a:t>religioso sul senso della </a:t>
            </a:r>
            <a:r>
              <a:rPr lang="it-IT" dirty="0" smtClean="0"/>
              <a:t>vita; 3</a:t>
            </a:r>
            <a:r>
              <a:rPr lang="it-IT" dirty="0"/>
              <a:t>. </a:t>
            </a:r>
            <a:r>
              <a:rPr lang="it-IT" dirty="0" smtClean="0"/>
              <a:t>concetti </a:t>
            </a:r>
            <a:r>
              <a:rPr lang="it-IT" dirty="0"/>
              <a:t>scientifici degli antichi ebrei. </a:t>
            </a:r>
            <a:r>
              <a:rPr lang="it-IT" dirty="0" smtClean="0"/>
              <a:t>4</a:t>
            </a:r>
            <a:r>
              <a:rPr lang="it-IT" dirty="0"/>
              <a:t>. è "Parola di Dio", indipendentemente dalle idee scientifiche che espone; </a:t>
            </a:r>
            <a:endParaRPr lang="it-IT" dirty="0" smtClean="0"/>
          </a:p>
          <a:p>
            <a:r>
              <a:rPr lang="it-IT" dirty="0" smtClean="0"/>
              <a:t>- </a:t>
            </a:r>
            <a:r>
              <a:rPr lang="it-IT" dirty="0"/>
              <a:t>gli </a:t>
            </a:r>
            <a:r>
              <a:rPr lang="it-IT" i="1" dirty="0"/>
              <a:t>scienziati sono diventati più </a:t>
            </a:r>
            <a:r>
              <a:rPr lang="it-IT" i="1" dirty="0" smtClean="0"/>
              <a:t>cauti. </a:t>
            </a:r>
            <a:r>
              <a:rPr lang="it-IT" dirty="0" smtClean="0"/>
              <a:t>Non </a:t>
            </a:r>
            <a:r>
              <a:rPr lang="it-IT" dirty="0"/>
              <a:t>è il loro campo.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Fonte E: creazione (e sabato)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9862" y="2429669"/>
            <a:ext cx="37242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Fonte J: Dio, Eden, </a:t>
            </a:r>
            <a:br>
              <a:rPr lang="it-IT" dirty="0" smtClean="0"/>
            </a:br>
            <a:r>
              <a:rPr lang="it-IT" dirty="0" smtClean="0"/>
              <a:t>Uomo, donna, Peccato</a:t>
            </a:r>
            <a:endParaRPr lang="it-I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2787" y="2805906"/>
            <a:ext cx="26384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Interpretazioni:</a:t>
            </a:r>
            <a:endParaRPr lang="it-IT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7440" y="1600200"/>
            <a:ext cx="666911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err="1"/>
              <a:t>Gen</a:t>
            </a:r>
            <a:r>
              <a:rPr lang="it-IT" b="1" i="1" dirty="0"/>
              <a:t> 4,23-24: il canto di </a:t>
            </a:r>
            <a:r>
              <a:rPr lang="it-IT" b="1" i="1" dirty="0" err="1" smtClean="0"/>
              <a:t>Lamech</a:t>
            </a:r>
            <a:r>
              <a:rPr lang="it-IT" b="1" i="1" dirty="0" smtClean="0"/>
              <a:t>: </a:t>
            </a:r>
            <a:r>
              <a:rPr lang="it-IT" b="1" i="1" dirty="0"/>
              <a:t/>
            </a:r>
            <a:br>
              <a:rPr lang="it-IT" b="1" i="1" dirty="0"/>
            </a:br>
            <a:r>
              <a:rPr lang="it-IT" i="1" dirty="0"/>
              <a:t>La vendetta</a:t>
            </a:r>
            <a:endParaRPr lang="it-IT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10364"/>
            <a:ext cx="8229600" cy="230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1046</Words>
  <Application>Microsoft Office PowerPoint</Application>
  <PresentationFormat>Presentazione su schermo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3. Il Libro della Genesi</vt:lpstr>
      <vt:lpstr>Introduzione</vt:lpstr>
      <vt:lpstr>La "Protostoria" - Gen 1,1 - 2,4 a Schema semplificativo:</vt:lpstr>
      <vt:lpstr>Concezione antica del mondo (“Luminarie “in polemica coi babilonesi)</vt:lpstr>
      <vt:lpstr>Evoluzione in Gn 1</vt:lpstr>
      <vt:lpstr>Fonte E: creazione (e sabato)</vt:lpstr>
      <vt:lpstr>Fonte J: Dio, Eden,  Uomo, donna, Peccato</vt:lpstr>
      <vt:lpstr>Interpretazioni:</vt:lpstr>
      <vt:lpstr>Gen 4,23-24: il canto di Lamech:  La vendetta</vt:lpstr>
      <vt:lpstr>Gn 5-11</vt:lpstr>
      <vt:lpstr>Gn 12 e segg.: Abramo</vt:lpstr>
      <vt:lpstr>Gn 15-18</vt:lpstr>
      <vt:lpstr>Gn 19-26</vt:lpstr>
      <vt:lpstr>Gn 27-50: Giacobbe e Giuseppe</vt:lpstr>
      <vt:lpstr>… e ora …</vt:lpstr>
      <vt:lpstr>Gn 3: il “Peccato originale”</vt:lpstr>
      <vt:lpstr>Analizziamo il testo: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Il Libro della Genesi</dc:title>
  <dc:creator>don</dc:creator>
  <cp:lastModifiedBy>don</cp:lastModifiedBy>
  <cp:revision>10</cp:revision>
  <dcterms:created xsi:type="dcterms:W3CDTF">2013-11-03T15:34:46Z</dcterms:created>
  <dcterms:modified xsi:type="dcterms:W3CDTF">2013-11-03T16:52:33Z</dcterms:modified>
</cp:coreProperties>
</file>