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515A-664C-4F30-BBAE-F979A3A7657B}" type="datetimeFigureOut">
              <a:rPr lang="it-IT" smtClean="0"/>
              <a:t>15/11/2013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0FB8-EB34-4157-97D8-08E393C3D8F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515A-664C-4F30-BBAE-F979A3A7657B}" type="datetimeFigureOut">
              <a:rPr lang="it-IT" smtClean="0"/>
              <a:t>15/11/2013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0FB8-EB34-4157-97D8-08E393C3D8F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515A-664C-4F30-BBAE-F979A3A7657B}" type="datetimeFigureOut">
              <a:rPr lang="it-IT" smtClean="0"/>
              <a:t>15/11/2013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0FB8-EB34-4157-97D8-08E393C3D8F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515A-664C-4F30-BBAE-F979A3A7657B}" type="datetimeFigureOut">
              <a:rPr lang="it-IT" smtClean="0"/>
              <a:t>15/11/2013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0FB8-EB34-4157-97D8-08E393C3D8F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515A-664C-4F30-BBAE-F979A3A7657B}" type="datetimeFigureOut">
              <a:rPr lang="it-IT" smtClean="0"/>
              <a:t>15/11/2013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0FB8-EB34-4157-97D8-08E393C3D8F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515A-664C-4F30-BBAE-F979A3A7657B}" type="datetimeFigureOut">
              <a:rPr lang="it-IT" smtClean="0"/>
              <a:t>15/11/2013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0FB8-EB34-4157-97D8-08E393C3D8F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515A-664C-4F30-BBAE-F979A3A7657B}" type="datetimeFigureOut">
              <a:rPr lang="it-IT" smtClean="0"/>
              <a:t>15/11/2013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0FB8-EB34-4157-97D8-08E393C3D8F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515A-664C-4F30-BBAE-F979A3A7657B}" type="datetimeFigureOut">
              <a:rPr lang="it-IT" smtClean="0"/>
              <a:t>15/11/2013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0FB8-EB34-4157-97D8-08E393C3D8F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515A-664C-4F30-BBAE-F979A3A7657B}" type="datetimeFigureOut">
              <a:rPr lang="it-IT" smtClean="0"/>
              <a:t>15/11/2013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0FB8-EB34-4157-97D8-08E393C3D8F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515A-664C-4F30-BBAE-F979A3A7657B}" type="datetimeFigureOut">
              <a:rPr lang="it-IT" smtClean="0"/>
              <a:t>15/11/2013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0FB8-EB34-4157-97D8-08E393C3D8F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515A-664C-4F30-BBAE-F979A3A7657B}" type="datetimeFigureOut">
              <a:rPr lang="it-IT" smtClean="0"/>
              <a:t>15/11/2013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0FB8-EB34-4157-97D8-08E393C3D8F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A515A-664C-4F30-BBAE-F979A3A7657B}" type="datetimeFigureOut">
              <a:rPr lang="it-IT" smtClean="0"/>
              <a:t>15/11/2013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30FB8-EB34-4157-97D8-08E393C3D8FD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/>
              <a:t>Profetismo e istituzioni ebraiche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Corso per operatori pastorali</a:t>
            </a:r>
          </a:p>
          <a:p>
            <a:r>
              <a:rPr lang="it-IT" dirty="0" smtClean="0"/>
              <a:t>Campomarino, 18 novembre 2013</a:t>
            </a:r>
            <a:endParaRPr lang="it-IT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Sezione interna tempio Salomone</a:t>
            </a:r>
            <a:endParaRPr lang="it-IT" dirty="0"/>
          </a:p>
        </p:txBody>
      </p:sp>
      <p:pic>
        <p:nvPicPr>
          <p:cNvPr id="18434" name="Picture 2" descr="C:\Users\don\Desktop\tempio ci salom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1484784"/>
            <a:ext cx="7571287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Tempio di </a:t>
            </a:r>
            <a:r>
              <a:rPr lang="it-IT" dirty="0" err="1" smtClean="0"/>
              <a:t>Zorobabele</a:t>
            </a:r>
            <a:r>
              <a:rPr lang="it-IT" dirty="0" smtClean="0"/>
              <a:t> (I a)</a:t>
            </a:r>
            <a:endParaRPr lang="it-IT" dirty="0"/>
          </a:p>
        </p:txBody>
      </p:sp>
      <p:pic>
        <p:nvPicPr>
          <p:cNvPr id="19458" name="Picture 2" descr="C:\Users\don\Desktop\tempio-zorobab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426912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Tempio di Erode il Grande (II)</a:t>
            </a:r>
            <a:endParaRPr lang="it-IT" dirty="0"/>
          </a:p>
        </p:txBody>
      </p:sp>
      <p:pic>
        <p:nvPicPr>
          <p:cNvPr id="20482" name="Picture 2" descr="C:\Users\don\Desktop\Jerus-n4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771855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Situazione attuale</a:t>
            </a:r>
            <a:endParaRPr lang="it-IT" dirty="0"/>
          </a:p>
        </p:txBody>
      </p:sp>
      <p:pic>
        <p:nvPicPr>
          <p:cNvPr id="21506" name="Picture 2" descr="C:\Users\don\Desktop\gera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768752" cy="4738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ora 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13247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5400" b="1" dirty="0" smtClean="0"/>
              <a:t>Piccola pausa!!!</a:t>
            </a:r>
            <a:endParaRPr lang="it-IT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Il Sacerdozio ebraico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b="1" dirty="0" smtClean="0"/>
              <a:t>Sacerdozio </a:t>
            </a:r>
            <a:r>
              <a:rPr lang="it-IT" b="1" dirty="0" err="1"/>
              <a:t>premosaico</a:t>
            </a:r>
            <a:endParaRPr lang="it-IT" dirty="0"/>
          </a:p>
          <a:p>
            <a:r>
              <a:rPr lang="it-IT" b="1" dirty="0"/>
              <a:t>Sacerdozio mosaico</a:t>
            </a:r>
            <a:endParaRPr lang="it-IT" dirty="0"/>
          </a:p>
          <a:p>
            <a:r>
              <a:rPr lang="it-IT" b="1" dirty="0" smtClean="0"/>
              <a:t>CARATTERISTICHE:</a:t>
            </a:r>
            <a:endParaRPr lang="it-IT" dirty="0"/>
          </a:p>
          <a:p>
            <a:r>
              <a:rPr lang="it-IT" b="1" dirty="0"/>
              <a:t>Condizioni fisiche</a:t>
            </a:r>
            <a:endParaRPr lang="it-IT" dirty="0"/>
          </a:p>
          <a:p>
            <a:r>
              <a:rPr lang="it-IT" b="1" dirty="0"/>
              <a:t>Età</a:t>
            </a:r>
            <a:endParaRPr lang="it-IT" dirty="0"/>
          </a:p>
          <a:p>
            <a:r>
              <a:rPr lang="it-IT" b="1" dirty="0"/>
              <a:t>Consacrazione</a:t>
            </a:r>
            <a:endParaRPr lang="it-IT" dirty="0"/>
          </a:p>
          <a:p>
            <a:r>
              <a:rPr lang="it-IT" b="1" dirty="0"/>
              <a:t>Vestiti</a:t>
            </a:r>
            <a:endParaRPr lang="it-IT" dirty="0"/>
          </a:p>
          <a:p>
            <a:r>
              <a:rPr lang="it-IT" b="1" dirty="0"/>
              <a:t>Classi</a:t>
            </a:r>
            <a:endParaRPr lang="it-IT" dirty="0"/>
          </a:p>
          <a:p>
            <a:r>
              <a:rPr lang="it-IT" b="1" dirty="0" smtClean="0"/>
              <a:t>Residenza </a:t>
            </a:r>
            <a:r>
              <a:rPr lang="it-IT" b="1" dirty="0"/>
              <a:t>ed introiti</a:t>
            </a:r>
            <a:endParaRPr lang="it-IT" dirty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Funzioni (</a:t>
            </a:r>
            <a:r>
              <a:rPr lang="it-IT" dirty="0" err="1" smtClean="0"/>
              <a:t>munus</a:t>
            </a:r>
            <a:r>
              <a:rPr lang="it-IT" dirty="0" smtClean="0"/>
              <a:t>) e 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5517232"/>
            <a:ext cx="8229600" cy="64807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it-IT" b="1" dirty="0"/>
              <a:t>Il sacerdozio ai tempi di Gesù</a:t>
            </a:r>
            <a:endParaRPr lang="it-IT" dirty="0"/>
          </a:p>
          <a:p>
            <a:pPr algn="ctr"/>
            <a:r>
              <a:rPr lang="it-IT" b="1" dirty="0"/>
              <a:t>a) Il sommo </a:t>
            </a:r>
            <a:r>
              <a:rPr lang="it-IT" b="1" dirty="0" smtClean="0"/>
              <a:t>sacerdote; b</a:t>
            </a:r>
            <a:r>
              <a:rPr lang="it-IT" b="1" dirty="0"/>
              <a:t>) Gli altri sacerdoti</a:t>
            </a:r>
            <a:endParaRPr lang="it-IT" dirty="0"/>
          </a:p>
          <a:p>
            <a:endParaRPr lang="it-IT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336704" cy="403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i="1" dirty="0"/>
              <a:t>LE FESTE </a:t>
            </a:r>
            <a:r>
              <a:rPr lang="it-IT" b="1" i="1" dirty="0" smtClean="0"/>
              <a:t>EBRAICHE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b="1" dirty="0"/>
              <a:t>1. Sabato (ebraico: </a:t>
            </a:r>
            <a:r>
              <a:rPr lang="it-IT" b="1" dirty="0" err="1"/>
              <a:t>shabbát</a:t>
            </a:r>
            <a:r>
              <a:rPr lang="it-IT" b="1" dirty="0"/>
              <a:t>)</a:t>
            </a:r>
            <a:endParaRPr lang="it-IT" dirty="0"/>
          </a:p>
          <a:p>
            <a:r>
              <a:rPr lang="it-IT" b="1" dirty="0"/>
              <a:t>2. Feste di pellegrinaggio: Pasqua - Pentecoste - Capanne</a:t>
            </a:r>
            <a:endParaRPr lang="it-IT" dirty="0"/>
          </a:p>
          <a:p>
            <a:r>
              <a:rPr lang="it-IT" b="1" dirty="0"/>
              <a:t>a) Pasqua </a:t>
            </a:r>
            <a:r>
              <a:rPr lang="it-IT" dirty="0"/>
              <a:t>(ebraico: </a:t>
            </a:r>
            <a:r>
              <a:rPr lang="it-IT" b="1" i="1" dirty="0" err="1"/>
              <a:t>pésach</a:t>
            </a:r>
            <a:r>
              <a:rPr lang="it-IT" dirty="0"/>
              <a:t>) </a:t>
            </a:r>
          </a:p>
          <a:p>
            <a:r>
              <a:rPr lang="it-IT" b="1" dirty="0"/>
              <a:t>1. Preparativi</a:t>
            </a:r>
            <a:endParaRPr lang="it-IT" dirty="0"/>
          </a:p>
          <a:p>
            <a:r>
              <a:rPr lang="it-IT" b="1" dirty="0"/>
              <a:t>2. la cena </a:t>
            </a:r>
            <a:r>
              <a:rPr lang="it-IT" b="1" i="1" dirty="0"/>
              <a:t>(</a:t>
            </a:r>
            <a:r>
              <a:rPr lang="it-IT" b="1" i="1" dirty="0" err="1"/>
              <a:t>haggadàh</a:t>
            </a:r>
            <a:r>
              <a:rPr lang="it-IT" b="1" i="1" dirty="0"/>
              <a:t>)</a:t>
            </a:r>
            <a:endParaRPr lang="it-IT" dirty="0"/>
          </a:p>
          <a:p>
            <a:r>
              <a:rPr lang="it-IT" b="1" i="1" dirty="0"/>
              <a:t>1. Spiegazione</a:t>
            </a:r>
            <a:endParaRPr lang="it-IT" dirty="0"/>
          </a:p>
          <a:p>
            <a:r>
              <a:rPr lang="it-IT" b="1" i="1" dirty="0"/>
              <a:t>2. Cena pasquale propriamente detta</a:t>
            </a:r>
            <a:endParaRPr lang="it-IT" dirty="0"/>
          </a:p>
          <a:p>
            <a:r>
              <a:rPr lang="it-IT" b="1" i="1" dirty="0"/>
              <a:t>3. Preghiera di ringraziamento (</a:t>
            </a:r>
            <a:r>
              <a:rPr lang="it-IT" b="1" i="1" dirty="0" err="1"/>
              <a:t>berakàh</a:t>
            </a:r>
            <a:r>
              <a:rPr lang="it-IT" b="1" i="1" dirty="0"/>
              <a:t>)</a:t>
            </a:r>
            <a:endParaRPr lang="it-IT" dirty="0"/>
          </a:p>
          <a:p>
            <a:r>
              <a:rPr lang="it-IT" b="1" dirty="0"/>
              <a:t>Significato della Pasqua</a:t>
            </a:r>
            <a:endParaRPr lang="it-IT" dirty="0"/>
          </a:p>
          <a:p>
            <a:r>
              <a:rPr lang="it-IT" b="1" dirty="0"/>
              <a:t>b) Pentecoste </a:t>
            </a:r>
            <a:r>
              <a:rPr lang="it-IT" dirty="0"/>
              <a:t>(ebraico: </a:t>
            </a:r>
            <a:r>
              <a:rPr lang="it-IT" b="1" i="1" dirty="0" err="1"/>
              <a:t>shavuòt</a:t>
            </a:r>
            <a:r>
              <a:rPr lang="it-IT" dirty="0"/>
              <a:t>)</a:t>
            </a:r>
          </a:p>
          <a:p>
            <a:r>
              <a:rPr lang="it-IT" b="1" dirty="0"/>
              <a:t>c) Capanne </a:t>
            </a:r>
            <a:r>
              <a:rPr lang="it-IT" dirty="0"/>
              <a:t>(ebraico: </a:t>
            </a:r>
            <a:r>
              <a:rPr lang="it-IT" b="1" i="1" dirty="0" err="1"/>
              <a:t>sukkót</a:t>
            </a:r>
            <a:r>
              <a:rPr lang="it-IT" dirty="0"/>
              <a:t>)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Altre feste 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a) L’espiazione </a:t>
            </a:r>
            <a:r>
              <a:rPr lang="it-IT" dirty="0" smtClean="0"/>
              <a:t>(</a:t>
            </a:r>
            <a:r>
              <a:rPr lang="it-IT" b="1" i="1" dirty="0" err="1" smtClean="0"/>
              <a:t>yom</a:t>
            </a:r>
            <a:r>
              <a:rPr lang="it-IT" b="1" i="1" dirty="0" smtClean="0"/>
              <a:t> </a:t>
            </a:r>
            <a:r>
              <a:rPr lang="it-IT" b="1" i="1" dirty="0" err="1"/>
              <a:t>kippùr</a:t>
            </a:r>
            <a:r>
              <a:rPr lang="it-IT" dirty="0"/>
              <a:t>)</a:t>
            </a:r>
          </a:p>
          <a:p>
            <a:r>
              <a:rPr lang="it-IT" b="1" dirty="0"/>
              <a:t>b) La dedicazione del tempio </a:t>
            </a:r>
            <a:r>
              <a:rPr lang="it-IT" dirty="0" smtClean="0"/>
              <a:t>(</a:t>
            </a:r>
            <a:r>
              <a:rPr lang="it-IT" b="1" i="1" dirty="0" err="1" smtClean="0"/>
              <a:t>hannukàh</a:t>
            </a:r>
            <a:r>
              <a:rPr lang="it-IT" dirty="0"/>
              <a:t>)</a:t>
            </a:r>
          </a:p>
          <a:p>
            <a:r>
              <a:rPr lang="it-IT" b="1" dirty="0"/>
              <a:t>c) </a:t>
            </a:r>
            <a:r>
              <a:rPr lang="it-IT" b="1" dirty="0" err="1"/>
              <a:t>Purìm</a:t>
            </a:r>
            <a:endParaRPr lang="it-IT" dirty="0"/>
          </a:p>
          <a:p>
            <a:endParaRPr lang="it-IT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i="1" dirty="0"/>
              <a:t>LA </a:t>
            </a:r>
            <a:r>
              <a:rPr lang="it-IT" b="1" i="1" dirty="0" smtClean="0"/>
              <a:t>SINAGOGA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/>
          <a:lstStyle/>
          <a:p>
            <a:r>
              <a:rPr lang="it-IT" b="1" dirty="0"/>
              <a:t>1. Il nome</a:t>
            </a:r>
            <a:endParaRPr lang="it-IT" dirty="0"/>
          </a:p>
          <a:p>
            <a:r>
              <a:rPr lang="it-IT" b="1" dirty="0"/>
              <a:t>2. Origine ed evoluzione</a:t>
            </a:r>
            <a:endParaRPr lang="it-IT" dirty="0"/>
          </a:p>
          <a:p>
            <a:r>
              <a:rPr lang="it-IT" b="1" dirty="0"/>
              <a:t>3. Struttura </a:t>
            </a:r>
            <a:r>
              <a:rPr lang="it-IT" b="1" dirty="0" smtClean="0"/>
              <a:t>dell’edificio</a:t>
            </a:r>
            <a:endParaRPr lang="it-IT" dirty="0"/>
          </a:p>
        </p:txBody>
      </p:sp>
      <p:pic>
        <p:nvPicPr>
          <p:cNvPr id="23554" name="Picture 2" descr="C:\Users\don\Desktop\sinagog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429000"/>
            <a:ext cx="6262148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Profetismo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pPr algn="ctr">
              <a:buNone/>
            </a:pPr>
            <a:r>
              <a:rPr lang="it-IT" i="1" dirty="0" smtClean="0"/>
              <a:t>Definizione e concezione ebraica</a:t>
            </a:r>
            <a:endParaRPr lang="it-IT" i="1" dirty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395536" y="2564904"/>
            <a:ext cx="82296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it-IT" sz="3200" b="1" dirty="0" err="1"/>
              <a:t>Dt</a:t>
            </a:r>
            <a:r>
              <a:rPr lang="it-IT" sz="3200" b="1" dirty="0"/>
              <a:t> 18,13</a:t>
            </a:r>
            <a:r>
              <a:rPr lang="it-IT" sz="3200" dirty="0"/>
              <a:t> Tu sarai irreprensibile verso il Signore tuo Dio, </a:t>
            </a:r>
            <a:r>
              <a:rPr lang="it-IT" sz="3200" b="1" dirty="0"/>
              <a:t>14</a:t>
            </a:r>
            <a:r>
              <a:rPr lang="it-IT" sz="3200" dirty="0"/>
              <a:t> perché le nazioni, di cui tu vai ad occupare il paese, ascoltano gli indovini e gli incantatori, ma quanto a te, non così ti ha permesso il Signore tuo Dio.</a:t>
            </a:r>
          </a:p>
          <a:p>
            <a:r>
              <a:rPr lang="it-IT" sz="3200" b="1" dirty="0"/>
              <a:t>15</a:t>
            </a:r>
            <a:r>
              <a:rPr lang="it-IT" sz="3200" dirty="0"/>
              <a:t> Il Signore tuo Dio susciterà per te, in mezzo a te, fra i tuoi fratelli, un profeta pari a me; a lui darete ascolto.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Ai tempi di Gesù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>
            <a:normAutofit fontScale="62500" lnSpcReduction="20000"/>
          </a:bodyPr>
          <a:lstStyle/>
          <a:p>
            <a:r>
              <a:rPr lang="it-IT" b="1" dirty="0"/>
              <a:t>a) Capi</a:t>
            </a:r>
            <a:endParaRPr lang="it-IT" dirty="0"/>
          </a:p>
          <a:p>
            <a:r>
              <a:rPr lang="it-IT" b="1" dirty="0"/>
              <a:t>b) La preghiera in sinagoga</a:t>
            </a:r>
            <a:endParaRPr lang="it-IT" dirty="0"/>
          </a:p>
          <a:p>
            <a:r>
              <a:rPr lang="it-IT" dirty="0"/>
              <a:t>1) </a:t>
            </a:r>
            <a:r>
              <a:rPr lang="it-IT" b="1" i="1" dirty="0" err="1" smtClean="0"/>
              <a:t>Shemàh</a:t>
            </a:r>
            <a:r>
              <a:rPr lang="it-IT" b="1" i="1" dirty="0" smtClean="0"/>
              <a:t> </a:t>
            </a:r>
            <a:endParaRPr lang="it-IT" dirty="0"/>
          </a:p>
          <a:p>
            <a:r>
              <a:rPr lang="it-IT" dirty="0"/>
              <a:t>2) </a:t>
            </a:r>
            <a:r>
              <a:rPr lang="it-IT" b="1" i="1" dirty="0"/>
              <a:t>Lettura della Sacra </a:t>
            </a:r>
            <a:r>
              <a:rPr lang="it-IT" b="1" i="1" dirty="0" smtClean="0"/>
              <a:t>Scrittura: </a:t>
            </a:r>
            <a:r>
              <a:rPr lang="it-IT" b="1" i="1" dirty="0" err="1" smtClean="0"/>
              <a:t>Toràh</a:t>
            </a:r>
            <a:endParaRPr lang="it-IT" dirty="0"/>
          </a:p>
          <a:p>
            <a:r>
              <a:rPr lang="it-IT" dirty="0"/>
              <a:t>3) </a:t>
            </a:r>
            <a:r>
              <a:rPr lang="it-IT" b="1" i="1" dirty="0"/>
              <a:t>Esortazione </a:t>
            </a:r>
            <a:r>
              <a:rPr lang="it-IT" dirty="0"/>
              <a:t>(omelia</a:t>
            </a:r>
            <a:r>
              <a:rPr lang="it-IT" dirty="0" smtClean="0"/>
              <a:t>)</a:t>
            </a:r>
            <a:endParaRPr lang="it-IT" dirty="0"/>
          </a:p>
          <a:p>
            <a:r>
              <a:rPr lang="it-IT" dirty="0"/>
              <a:t>5) </a:t>
            </a:r>
            <a:r>
              <a:rPr lang="it-IT" b="1" i="1" dirty="0"/>
              <a:t>Preghiera finale e </a:t>
            </a:r>
            <a:r>
              <a:rPr lang="it-IT" b="1" i="1" dirty="0" smtClean="0"/>
              <a:t>benedizione</a:t>
            </a:r>
            <a:endParaRPr lang="it-IT" dirty="0"/>
          </a:p>
          <a:p>
            <a:r>
              <a:rPr lang="it-IT" dirty="0"/>
              <a:t>4) </a:t>
            </a:r>
            <a:r>
              <a:rPr lang="it-IT" b="1" i="1" dirty="0" smtClean="0"/>
              <a:t>18 benedizioni</a:t>
            </a:r>
            <a:r>
              <a:rPr lang="it-IT" dirty="0" smtClean="0"/>
              <a:t>.</a:t>
            </a:r>
            <a:endParaRPr lang="it-IT" dirty="0"/>
          </a:p>
          <a:p>
            <a:r>
              <a:rPr lang="it-IT" b="1" dirty="0"/>
              <a:t>c) Altre attività</a:t>
            </a:r>
            <a:endParaRPr lang="it-IT" dirty="0"/>
          </a:p>
          <a:p>
            <a:endParaRPr lang="it-IT" dirty="0"/>
          </a:p>
        </p:txBody>
      </p:sp>
      <p:pic>
        <p:nvPicPr>
          <p:cNvPr id="24578" name="Picture 2" descr="C:\Users\don\Desktop\sinagog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892540"/>
            <a:ext cx="3649588" cy="3467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i="1" dirty="0"/>
              <a:t>Le </a:t>
            </a:r>
            <a:r>
              <a:rPr lang="it-IT" b="1" dirty="0"/>
              <a:t>ISTITUZIONI CIVILI </a:t>
            </a:r>
            <a:r>
              <a:rPr lang="it-IT" b="1" dirty="0" smtClean="0"/>
              <a:t>EBRAICHE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b="1" i="1" dirty="0" smtClean="0"/>
              <a:t>I </a:t>
            </a:r>
            <a:r>
              <a:rPr lang="it-IT" b="1" i="1" dirty="0"/>
              <a:t>gruppi politico-religiosi in Israele</a:t>
            </a:r>
            <a:endParaRPr lang="it-IT" dirty="0"/>
          </a:p>
          <a:p>
            <a:r>
              <a:rPr lang="it-IT" b="1" dirty="0"/>
              <a:t>1. I farisei</a:t>
            </a:r>
            <a:endParaRPr lang="it-IT" dirty="0"/>
          </a:p>
          <a:p>
            <a:r>
              <a:rPr lang="it-IT" b="1" dirty="0"/>
              <a:t>2. I sadducei</a:t>
            </a:r>
            <a:endParaRPr lang="it-IT" dirty="0"/>
          </a:p>
          <a:p>
            <a:r>
              <a:rPr lang="it-IT" b="1" dirty="0"/>
              <a:t>3. Gli zeloti</a:t>
            </a:r>
            <a:endParaRPr lang="it-IT" dirty="0"/>
          </a:p>
          <a:p>
            <a:r>
              <a:rPr lang="it-IT" b="1" dirty="0"/>
              <a:t>4. Gli </a:t>
            </a:r>
            <a:r>
              <a:rPr lang="it-IT" b="1" dirty="0" err="1"/>
              <a:t>erodiani</a:t>
            </a:r>
            <a:endParaRPr lang="it-IT" dirty="0"/>
          </a:p>
          <a:p>
            <a:r>
              <a:rPr lang="it-IT" b="1" dirty="0"/>
              <a:t>5. Gli esseni</a:t>
            </a:r>
            <a:endParaRPr lang="it-IT" dirty="0"/>
          </a:p>
          <a:p>
            <a:r>
              <a:rPr lang="it-IT" b="1" i="1" dirty="0"/>
              <a:t>II. I samaritani</a:t>
            </a:r>
            <a:endParaRPr lang="it-IT" dirty="0"/>
          </a:p>
          <a:p>
            <a:r>
              <a:rPr lang="it-IT" b="1" i="1" dirty="0"/>
              <a:t>III. Il Sinedrio</a:t>
            </a:r>
            <a:endParaRPr lang="it-IT" dirty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i="1" dirty="0" smtClean="0"/>
              <a:t>La </a:t>
            </a:r>
            <a:r>
              <a:rPr lang="it-IT" b="1" i="1" dirty="0"/>
              <a:t>società </a:t>
            </a:r>
            <a:r>
              <a:rPr lang="it-IT" b="1" i="1" dirty="0" smtClean="0"/>
              <a:t>giudaica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b="1" dirty="0"/>
              <a:t>1. Gli uomini "del popolo"</a:t>
            </a:r>
            <a:endParaRPr lang="it-IT" dirty="0"/>
          </a:p>
          <a:p>
            <a:r>
              <a:rPr lang="it-IT" b="1" i="1" dirty="0"/>
              <a:t>2.</a:t>
            </a:r>
            <a:r>
              <a:rPr lang="it-IT" b="1" dirty="0"/>
              <a:t>Le donne</a:t>
            </a:r>
            <a:endParaRPr lang="it-IT" dirty="0"/>
          </a:p>
          <a:p>
            <a:r>
              <a:rPr lang="it-IT" b="1" dirty="0"/>
              <a:t>3. Il matrimonio</a:t>
            </a:r>
            <a:endParaRPr lang="it-IT" dirty="0"/>
          </a:p>
          <a:p>
            <a:r>
              <a:rPr lang="it-IT" b="1" dirty="0"/>
              <a:t>a) La natura</a:t>
            </a:r>
            <a:endParaRPr lang="it-IT" dirty="0"/>
          </a:p>
          <a:p>
            <a:r>
              <a:rPr lang="it-IT" b="1" dirty="0"/>
              <a:t>b) Le modalità</a:t>
            </a:r>
            <a:endParaRPr lang="it-IT" dirty="0"/>
          </a:p>
          <a:p>
            <a:r>
              <a:rPr lang="it-IT" b="1" dirty="0"/>
              <a:t>c) La poligamia</a:t>
            </a:r>
            <a:endParaRPr lang="it-IT" dirty="0"/>
          </a:p>
          <a:p>
            <a:r>
              <a:rPr lang="it-IT" dirty="0"/>
              <a:t>L'ideale del matrimonio era avere una numerosa discendenza e la sterilità era una ragione </a:t>
            </a:r>
          </a:p>
          <a:p>
            <a:r>
              <a:rPr lang="it-IT" b="1" dirty="0"/>
              <a:t>d) La fecondità</a:t>
            </a:r>
            <a:endParaRPr lang="it-IT" dirty="0"/>
          </a:p>
          <a:p>
            <a:r>
              <a:rPr lang="it-IT" b="1" dirty="0"/>
              <a:t>e) L'adulterio</a:t>
            </a:r>
            <a:endParaRPr lang="it-IT" dirty="0"/>
          </a:p>
          <a:p>
            <a:r>
              <a:rPr lang="it-IT" b="1" dirty="0"/>
              <a:t>f) Il ripudio (divorzio)</a:t>
            </a:r>
            <a:endParaRPr lang="it-IT" dirty="0"/>
          </a:p>
          <a:p>
            <a:r>
              <a:rPr lang="it-IT" b="1" dirty="0"/>
              <a:t>g) La </a:t>
            </a:r>
            <a:r>
              <a:rPr lang="it-IT" b="1" dirty="0" smtClean="0"/>
              <a:t>“</a:t>
            </a:r>
            <a:r>
              <a:rPr lang="it-IT" b="1" dirty="0" err="1" smtClean="0"/>
              <a:t>zenùt</a:t>
            </a:r>
            <a:r>
              <a:rPr lang="it-IT" b="1" dirty="0" smtClean="0"/>
              <a:t>”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L'educazione dei giovani - la scuola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7"/>
          </a:xfrm>
        </p:spPr>
        <p:txBody>
          <a:bodyPr>
            <a:normAutofit fontScale="85000" lnSpcReduction="10000"/>
          </a:bodyPr>
          <a:lstStyle/>
          <a:p>
            <a:r>
              <a:rPr lang="it-IT" b="1" dirty="0" smtClean="0"/>
              <a:t>a) La scuola elementare</a:t>
            </a:r>
            <a:endParaRPr lang="it-IT" dirty="0" smtClean="0"/>
          </a:p>
          <a:p>
            <a:r>
              <a:rPr lang="it-IT" b="1" dirty="0" smtClean="0"/>
              <a:t>b) Bar </a:t>
            </a:r>
            <a:r>
              <a:rPr lang="it-IT" b="1" dirty="0" err="1" smtClean="0"/>
              <a:t>mizwáh</a:t>
            </a:r>
            <a:r>
              <a:rPr lang="it-IT" b="1" dirty="0" smtClean="0"/>
              <a:t> (= - si diventa – figlio dell’Alleanza)</a:t>
            </a:r>
            <a:endParaRPr lang="it-IT" dirty="0" smtClean="0"/>
          </a:p>
          <a:p>
            <a:r>
              <a:rPr lang="it-IT" b="1" dirty="0" smtClean="0"/>
              <a:t>c) La scuola superiore</a:t>
            </a:r>
            <a:endParaRPr lang="it-IT" dirty="0" smtClean="0"/>
          </a:p>
        </p:txBody>
      </p:sp>
      <p:pic>
        <p:nvPicPr>
          <p:cNvPr id="25603" name="Picture 3" descr="C:\Users\don\Desktop\Immagin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96952"/>
            <a:ext cx="5487268" cy="3653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56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Per concludere …</a:t>
            </a:r>
            <a:endParaRPr lang="it-IT" b="1" dirty="0"/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27584" y="1916832"/>
            <a:ext cx="5328592" cy="3600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Ecco ciò che conta in ultima analisi: lasciar entrare Dio. Ma lo si può lasciar entrare solo là dove ci si trova, e dove ci si trova realmente, dove si vive, e dove si vive una vita autentica. Se instauriamo un rapporto santo con il piccolo mondo che ci è affidato, se, nell'ambito della creazione con la quale viviamo, noi aiutiamo la santa essenza spirituale a giungere a compimento, allora prepariamo a Dio una dimora nel nostro luogo, allora lasciamo entrare Dio.</a:t>
            </a:r>
            <a:endParaRPr kumimoji="0" lang="it-IT" sz="20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3" descr="ANd9GcRarVzf_g4lrhikKoeDZV9Z_ycpfDiluzKO3sAosFxnAU0SNjVbj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204864"/>
            <a:ext cx="2019300" cy="22669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Concezione estatica e intuitiva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 b="1" dirty="0"/>
              <a:t>1Re 18,25</a:t>
            </a:r>
            <a:r>
              <a:rPr lang="it-IT" dirty="0"/>
              <a:t> Elia disse ai profeti di Baal: «Sceglietevi il giovenco e cominciate voi perché siete più numerosi. Invocate il nome del vostro Dio, ma senza appiccare il fuoco». </a:t>
            </a:r>
            <a:r>
              <a:rPr lang="it-IT" b="1" dirty="0"/>
              <a:t>26</a:t>
            </a:r>
            <a:r>
              <a:rPr lang="it-IT" dirty="0"/>
              <a:t> Quelli presero il giovenco, lo prepararono e invocarono il nome di Baal dal mattino fino a mezzogiorno, gridando: «Baal, rispondici!». Ma non si sentiva un alito, né una risposta. Quelli continuavano a saltare intorno all'altare che avevano eretto.  </a:t>
            </a:r>
            <a:r>
              <a:rPr lang="it-IT" b="1" dirty="0"/>
              <a:t>28</a:t>
            </a:r>
            <a:r>
              <a:rPr lang="it-IT" dirty="0"/>
              <a:t> Gridarono a voce più forte e si fecero incisioni, secondo il loro costume, con spade e lance, fino a bagnarsi tutti di sangue. </a:t>
            </a:r>
            <a:r>
              <a:rPr lang="it-IT" b="1" dirty="0"/>
              <a:t>29</a:t>
            </a:r>
            <a:r>
              <a:rPr lang="it-IT" dirty="0"/>
              <a:t> Passato il mezzogiorno, quelli ancora agivano da invasati ed era venuto il momento in cui si sogliono offrire i sacrifici, ma non si sentiva alcuna voce né una risposta né un segno di attenzione.</a:t>
            </a:r>
          </a:p>
          <a:p>
            <a:r>
              <a:rPr lang="it-IT" b="1" dirty="0"/>
              <a:t>30</a:t>
            </a:r>
            <a:r>
              <a:rPr lang="it-IT" dirty="0"/>
              <a:t> Elia disse a tutto il popolo: «Avvicinatevi!». Tutti si avvicinarono. Si sistemò di nuovo l'altare del Signore che era stato demolito. </a:t>
            </a:r>
            <a:r>
              <a:rPr lang="it-IT" b="1" dirty="0"/>
              <a:t>36</a:t>
            </a:r>
            <a:r>
              <a:rPr lang="it-IT" dirty="0"/>
              <a:t> Al momento dell'offerta si avvicinò il profeta Elia e disse: «Signore, Dio di Abramo, di Isacco e di Giacobbe, oggi si sappia che tu sei Dio in Israele e che io sono tuo servo e che ho fatto tutte queste cose per tuo comando. </a:t>
            </a:r>
            <a:r>
              <a:rPr lang="it-IT" b="1" dirty="0"/>
              <a:t>37</a:t>
            </a:r>
            <a:r>
              <a:rPr lang="it-IT" dirty="0"/>
              <a:t> Rispondimi, Signore, rispondimi e questo popolo sappia che tu sei il Signore Dio e che converti il loro cuore!». </a:t>
            </a:r>
            <a:r>
              <a:rPr lang="it-IT" b="1" dirty="0"/>
              <a:t>38</a:t>
            </a:r>
            <a:r>
              <a:rPr lang="it-IT" dirty="0"/>
              <a:t> Cadde il fuoco del Signore e consumò l'olocausto, la legna, le pietre e la cenere, prosciugando l'acqua del canaletto. 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Quadro sintetico</a:t>
            </a:r>
            <a:endParaRPr lang="it-IT" dirty="0"/>
          </a:p>
        </p:txBody>
      </p:sp>
      <p:pic>
        <p:nvPicPr>
          <p:cNvPr id="4" name="Immagin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05394"/>
            <a:ext cx="8229600" cy="311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Concetto e contenuto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Il profeta per Israele:</a:t>
            </a:r>
          </a:p>
          <a:p>
            <a:r>
              <a:rPr lang="it-IT" dirty="0"/>
              <a:t>- </a:t>
            </a:r>
            <a:r>
              <a:rPr lang="it-IT" i="1" dirty="0"/>
              <a:t>è colui che conosce il progetto di Dio sulla </a:t>
            </a:r>
            <a:r>
              <a:rPr lang="it-IT" i="1" dirty="0" smtClean="0"/>
              <a:t>storia</a:t>
            </a:r>
            <a:endParaRPr lang="it-IT" dirty="0"/>
          </a:p>
          <a:p>
            <a:r>
              <a:rPr lang="it-IT" i="1" dirty="0" smtClean="0"/>
              <a:t>- </a:t>
            </a:r>
            <a:r>
              <a:rPr lang="it-IT" i="1" dirty="0"/>
              <a:t>è </a:t>
            </a:r>
            <a:r>
              <a:rPr lang="it-IT" i="1" dirty="0" smtClean="0"/>
              <a:t>incaricato </a:t>
            </a:r>
            <a:r>
              <a:rPr lang="it-IT" i="1" dirty="0"/>
              <a:t>da Dio </a:t>
            </a:r>
            <a:endParaRPr lang="it-IT" i="1" dirty="0" smtClean="0"/>
          </a:p>
          <a:p>
            <a:r>
              <a:rPr lang="it-IT" i="1" dirty="0" smtClean="0"/>
              <a:t>- </a:t>
            </a:r>
            <a:r>
              <a:rPr lang="it-IT" i="1" dirty="0"/>
              <a:t>è l’uomo del </a:t>
            </a:r>
            <a:r>
              <a:rPr lang="it-IT" i="1" dirty="0" smtClean="0"/>
              <a:t>Patto</a:t>
            </a:r>
            <a:endParaRPr lang="it-IT" dirty="0"/>
          </a:p>
          <a:p>
            <a:pPr>
              <a:buNone/>
            </a:pPr>
            <a:r>
              <a:rPr lang="it-IT" dirty="0"/>
              <a:t> </a:t>
            </a:r>
          </a:p>
          <a:p>
            <a:r>
              <a:rPr lang="it-IT" b="1" dirty="0"/>
              <a:t>Contenuto del messaggio profetico</a:t>
            </a:r>
            <a:endParaRPr lang="it-IT" dirty="0"/>
          </a:p>
          <a:p>
            <a:r>
              <a:rPr lang="it-IT" dirty="0"/>
              <a:t>a) </a:t>
            </a:r>
            <a:r>
              <a:rPr lang="it-IT" i="1" dirty="0"/>
              <a:t>Invito alla conversione interiore a Dio</a:t>
            </a:r>
            <a:r>
              <a:rPr lang="it-IT" i="1" dirty="0" smtClean="0"/>
              <a:t>;</a:t>
            </a:r>
          </a:p>
          <a:p>
            <a:r>
              <a:rPr lang="it-IT" dirty="0" smtClean="0"/>
              <a:t>b</a:t>
            </a:r>
            <a:r>
              <a:rPr lang="it-IT" dirty="0"/>
              <a:t>) </a:t>
            </a:r>
            <a:r>
              <a:rPr lang="it-IT" i="1" dirty="0"/>
              <a:t>Rivelazione del senso della storia d’Israele;</a:t>
            </a:r>
            <a:endParaRPr lang="it-IT" dirty="0"/>
          </a:p>
          <a:p>
            <a:r>
              <a:rPr lang="it-IT" dirty="0"/>
              <a:t>Dopo l’esilio di Babilonia (538 a.C.) comincia a farsi strada in Israele l’idea di un nuovo patto.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Messianismo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1. </a:t>
            </a:r>
            <a:r>
              <a:rPr lang="it-IT" b="1" dirty="0" smtClean="0"/>
              <a:t>Regale</a:t>
            </a:r>
            <a:r>
              <a:rPr lang="it-IT" dirty="0" smtClean="0"/>
              <a:t> (</a:t>
            </a:r>
            <a:r>
              <a:rPr lang="it-IT" b="1" dirty="0" smtClean="0"/>
              <a:t>2Sam 7,12</a:t>
            </a:r>
            <a:r>
              <a:rPr lang="it-IT" dirty="0" smtClean="0"/>
              <a:t>): </a:t>
            </a:r>
            <a:r>
              <a:rPr lang="it-IT" dirty="0"/>
              <a:t>Quando i tuoi giorni saranno compiuti e tu giacerai con i tuoi padri, io assicurerò dopo di te la discendenza uscita dalle tue viscere, e renderò stabile il suo regno.</a:t>
            </a:r>
          </a:p>
          <a:p>
            <a:r>
              <a:rPr lang="it-IT" dirty="0" smtClean="0"/>
              <a:t>2. </a:t>
            </a:r>
            <a:r>
              <a:rPr lang="it-IT" b="1" dirty="0" smtClean="0"/>
              <a:t>Profetico</a:t>
            </a:r>
            <a:r>
              <a:rPr lang="it-IT" dirty="0" smtClean="0"/>
              <a:t> (</a:t>
            </a:r>
            <a:r>
              <a:rPr lang="it-IT" b="1" dirty="0" err="1"/>
              <a:t>Ger</a:t>
            </a:r>
            <a:r>
              <a:rPr lang="it-IT" b="1" dirty="0"/>
              <a:t> 1,10</a:t>
            </a:r>
            <a:r>
              <a:rPr lang="it-IT" dirty="0"/>
              <a:t> </a:t>
            </a:r>
            <a:r>
              <a:rPr lang="it-IT" dirty="0" smtClean="0"/>
              <a:t>): </a:t>
            </a:r>
            <a:r>
              <a:rPr lang="it-IT" dirty="0"/>
              <a:t>(Il Signore disse a Geremia:) Ecco, oggi ti costituisco sopra i popoli e sopra i regni per sradicare e demolire, per distruggere e abbattere, per edificare e piantare».</a:t>
            </a:r>
          </a:p>
          <a:p>
            <a:r>
              <a:rPr lang="it-IT" b="1" dirty="0" smtClean="0"/>
              <a:t>3. sacerdotale </a:t>
            </a:r>
            <a:r>
              <a:rPr lang="it-IT" dirty="0" smtClean="0"/>
              <a:t>(</a:t>
            </a:r>
            <a:r>
              <a:rPr lang="it-IT" b="1" dirty="0" err="1" smtClean="0"/>
              <a:t>Dt</a:t>
            </a:r>
            <a:r>
              <a:rPr lang="it-IT" b="1" dirty="0" smtClean="0"/>
              <a:t> 18,1</a:t>
            </a:r>
            <a:r>
              <a:rPr lang="it-IT" dirty="0" smtClean="0"/>
              <a:t>): I </a:t>
            </a:r>
            <a:r>
              <a:rPr lang="it-IT" dirty="0"/>
              <a:t>sacerdoti leviti, tutta la tribù di Levi, non avranno parte né eredità insieme con Israele; vivranno dei sacrifici consumati dal fuoco per il Signore, e della sua eredità.</a:t>
            </a:r>
          </a:p>
          <a:p>
            <a:r>
              <a:rPr lang="it-IT" dirty="0"/>
              <a:t>  </a:t>
            </a:r>
            <a:r>
              <a:rPr lang="it-IT" b="1" dirty="0" smtClean="0"/>
              <a:t>4. Superumana </a:t>
            </a:r>
            <a:r>
              <a:rPr lang="it-IT" dirty="0" smtClean="0"/>
              <a:t>(</a:t>
            </a:r>
            <a:r>
              <a:rPr lang="it-IT" b="1" dirty="0" err="1" smtClean="0"/>
              <a:t>Dn</a:t>
            </a:r>
            <a:r>
              <a:rPr lang="it-IT" b="1" dirty="0" smtClean="0"/>
              <a:t> 7,13</a:t>
            </a:r>
            <a:r>
              <a:rPr lang="it-IT" dirty="0" smtClean="0"/>
              <a:t> </a:t>
            </a:r>
            <a:r>
              <a:rPr lang="it-IT" dirty="0" smtClean="0"/>
              <a:t>):</a:t>
            </a:r>
            <a:r>
              <a:rPr lang="it-IT" dirty="0"/>
              <a:t> </a:t>
            </a:r>
            <a:r>
              <a:rPr lang="it-IT" dirty="0" smtClean="0"/>
              <a:t>Guardando ancora nelle visioni, ecco apparire, sulle nubi del cielo, uno, simile ad un figlio di uomo.</a:t>
            </a:r>
          </a:p>
          <a:p>
            <a:r>
              <a:rPr lang="it-IT" b="1" dirty="0" smtClean="0"/>
              <a:t>5. Servile </a:t>
            </a:r>
            <a:r>
              <a:rPr lang="it-IT" dirty="0" smtClean="0"/>
              <a:t>(</a:t>
            </a:r>
            <a:r>
              <a:rPr lang="it-IT" b="1" dirty="0" smtClean="0"/>
              <a:t>Is 53,3</a:t>
            </a:r>
            <a:r>
              <a:rPr lang="it-IT" dirty="0" smtClean="0"/>
              <a:t> </a:t>
            </a:r>
            <a:r>
              <a:rPr lang="it-IT" dirty="0" smtClean="0"/>
              <a:t>:  </a:t>
            </a:r>
            <a:r>
              <a:rPr lang="it-IT" dirty="0" smtClean="0"/>
              <a:t>Disprezzato e reietto dagli uomini, uomo dei dolori che ben conosce il patire, come uno davanti al quale ci si copre la faccia, era disprezzato e non ne avevamo alcuna stima.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Tempio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b="1" dirty="0"/>
              <a:t>a) Sede della presenza divina</a:t>
            </a:r>
            <a:endParaRPr lang="it-IT" dirty="0"/>
          </a:p>
          <a:p>
            <a:r>
              <a:rPr lang="it-IT" dirty="0"/>
              <a:t>Il tempio è la «casa» di Dio, dove egli abita per sempre. Ne prese possesso quando l’arca vi fu introdotta, mediante la nube che, nella Bibbia, indica la presenza di </a:t>
            </a:r>
            <a:r>
              <a:rPr lang="it-IT" dirty="0" err="1"/>
              <a:t>Jhwh</a:t>
            </a:r>
            <a:r>
              <a:rPr lang="it-IT" dirty="0"/>
              <a:t> nel tabernacolo. </a:t>
            </a:r>
          </a:p>
          <a:p>
            <a:r>
              <a:rPr lang="it-IT" dirty="0"/>
              <a:t>Dio è presente in modo speciale. Questa riflessione troverà la sua ultima formulazione nel concetto della </a:t>
            </a:r>
            <a:r>
              <a:rPr lang="it-IT" i="1" dirty="0" err="1"/>
              <a:t>Shekináh</a:t>
            </a:r>
            <a:r>
              <a:rPr lang="it-IT" i="1" dirty="0"/>
              <a:t> </a:t>
            </a:r>
            <a:r>
              <a:rPr lang="it-IT" dirty="0"/>
              <a:t>(cioè la presenza di Dio) del tardo giudaismo.</a:t>
            </a:r>
          </a:p>
          <a:p>
            <a:r>
              <a:rPr lang="it-IT" b="1" dirty="0"/>
              <a:t>b) Segno di elezione</a:t>
            </a:r>
            <a:endParaRPr lang="it-IT" dirty="0"/>
          </a:p>
          <a:p>
            <a:r>
              <a:rPr lang="it-IT" dirty="0"/>
              <a:t>La scelta del tempio di Gerusalemme come dimora esclusiva di </a:t>
            </a:r>
            <a:r>
              <a:rPr lang="it-IT" dirty="0" err="1"/>
              <a:t>Jhwh</a:t>
            </a:r>
            <a:r>
              <a:rPr lang="it-IT" dirty="0"/>
              <a:t> è la conseguenza di due scelte anteriori da parte di </a:t>
            </a:r>
            <a:r>
              <a:rPr lang="it-IT" dirty="0" err="1"/>
              <a:t>Jhwh</a:t>
            </a:r>
            <a:r>
              <a:rPr lang="it-IT" dirty="0"/>
              <a:t>: la scelta del popolo ebraico al Sinai e quella della dinastia </a:t>
            </a:r>
            <a:r>
              <a:rPr lang="it-IT" dirty="0" err="1"/>
              <a:t>davidica</a:t>
            </a:r>
            <a:r>
              <a:rPr lang="it-IT" dirty="0"/>
              <a:t>. Avendo scelto il popolo ebraico, </a:t>
            </a:r>
            <a:r>
              <a:rPr lang="it-IT" dirty="0" err="1"/>
              <a:t>Jhwh</a:t>
            </a:r>
            <a:r>
              <a:rPr lang="it-IT" dirty="0"/>
              <a:t> volle abitare in mezzo ad esso nel tempio.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1. Tempio nella tenda</a:t>
            </a:r>
            <a:endParaRPr lang="it-IT" dirty="0"/>
          </a:p>
        </p:txBody>
      </p:sp>
      <p:pic>
        <p:nvPicPr>
          <p:cNvPr id="16386" name="Picture 2" descr="C:\Users\don\Desktop\tabern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6867815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2. Tempio di Salomone (I)</a:t>
            </a:r>
            <a:endParaRPr lang="it-IT" dirty="0"/>
          </a:p>
        </p:txBody>
      </p:sp>
      <p:pic>
        <p:nvPicPr>
          <p:cNvPr id="17410" name="Picture 2" descr="C:\Users\don\Desktop\SolomonsTem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7075" y="1214438"/>
            <a:ext cx="5600700" cy="509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1124</Words>
  <Application>Microsoft Office PowerPoint</Application>
  <PresentationFormat>Presentazione su schermo (4:3)</PresentationFormat>
  <Paragraphs>110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Profetismo e istituzioni ebraiche</vt:lpstr>
      <vt:lpstr>Profetismo</vt:lpstr>
      <vt:lpstr>Concezione estatica e intuitiva </vt:lpstr>
      <vt:lpstr>Quadro sintetico</vt:lpstr>
      <vt:lpstr>Concetto e contenuto </vt:lpstr>
      <vt:lpstr>Messianismo</vt:lpstr>
      <vt:lpstr>Il Tempio</vt:lpstr>
      <vt:lpstr>1. Tempio nella tenda</vt:lpstr>
      <vt:lpstr>2. Tempio di Salomone (I)</vt:lpstr>
      <vt:lpstr>Sezione interna tempio Salomone</vt:lpstr>
      <vt:lpstr>Tempio di Zorobabele (I a)</vt:lpstr>
      <vt:lpstr>Tempio di Erode il Grande (II)</vt:lpstr>
      <vt:lpstr>Situazione attuale</vt:lpstr>
      <vt:lpstr>E ora …</vt:lpstr>
      <vt:lpstr>Il Sacerdozio ebraico</vt:lpstr>
      <vt:lpstr>Funzioni (munus) e NT</vt:lpstr>
      <vt:lpstr>LE FESTE EBRAICHE</vt:lpstr>
      <vt:lpstr>Altre feste </vt:lpstr>
      <vt:lpstr>LA SINAGOGA</vt:lpstr>
      <vt:lpstr>Ai tempi di Gesù </vt:lpstr>
      <vt:lpstr>Le ISTITUZIONI CIVILI EBRAICHE</vt:lpstr>
      <vt:lpstr>La società giudaica</vt:lpstr>
      <vt:lpstr>L'educazione dei giovani - la scuola</vt:lpstr>
      <vt:lpstr>Per concludere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Profetismo e istituzioni ebraiche</dc:title>
  <dc:creator>don</dc:creator>
  <cp:lastModifiedBy>don</cp:lastModifiedBy>
  <cp:revision>15</cp:revision>
  <dcterms:created xsi:type="dcterms:W3CDTF">2013-11-15T19:49:20Z</dcterms:created>
  <dcterms:modified xsi:type="dcterms:W3CDTF">2013-11-15T22:16:54Z</dcterms:modified>
</cp:coreProperties>
</file>