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5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3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F6-4F40-4755-9396-775F40042E7C}" type="datetimeFigureOut">
              <a:rPr lang="it-IT" smtClean="0"/>
              <a:pPr/>
              <a:t>18/01/2016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7C01-42B5-4FC1-93F8-5C40EF2178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F6-4F40-4755-9396-775F40042E7C}" type="datetimeFigureOut">
              <a:rPr lang="it-IT" smtClean="0"/>
              <a:pPr/>
              <a:t>18/01/2016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7C01-42B5-4FC1-93F8-5C40EF2178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F6-4F40-4755-9396-775F40042E7C}" type="datetimeFigureOut">
              <a:rPr lang="it-IT" smtClean="0"/>
              <a:pPr/>
              <a:t>18/01/2016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7C01-42B5-4FC1-93F8-5C40EF2178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F6-4F40-4755-9396-775F40042E7C}" type="datetimeFigureOut">
              <a:rPr lang="it-IT" smtClean="0"/>
              <a:pPr/>
              <a:t>18/01/2016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7C01-42B5-4FC1-93F8-5C40EF2178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F6-4F40-4755-9396-775F40042E7C}" type="datetimeFigureOut">
              <a:rPr lang="it-IT" smtClean="0"/>
              <a:pPr/>
              <a:t>18/01/2016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7C01-42B5-4FC1-93F8-5C40EF2178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F6-4F40-4755-9396-775F40042E7C}" type="datetimeFigureOut">
              <a:rPr lang="it-IT" smtClean="0"/>
              <a:pPr/>
              <a:t>18/01/2016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7C01-42B5-4FC1-93F8-5C40EF2178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F6-4F40-4755-9396-775F40042E7C}" type="datetimeFigureOut">
              <a:rPr lang="it-IT" smtClean="0"/>
              <a:pPr/>
              <a:t>18/01/2016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7C01-42B5-4FC1-93F8-5C40EF2178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F6-4F40-4755-9396-775F40042E7C}" type="datetimeFigureOut">
              <a:rPr lang="it-IT" smtClean="0"/>
              <a:pPr/>
              <a:t>18/01/2016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7C01-42B5-4FC1-93F8-5C40EF2178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F6-4F40-4755-9396-775F40042E7C}" type="datetimeFigureOut">
              <a:rPr lang="it-IT" smtClean="0"/>
              <a:pPr/>
              <a:t>18/01/2016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7C01-42B5-4FC1-93F8-5C40EF2178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F6-4F40-4755-9396-775F40042E7C}" type="datetimeFigureOut">
              <a:rPr lang="it-IT" smtClean="0"/>
              <a:pPr/>
              <a:t>18/01/2016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7C01-42B5-4FC1-93F8-5C40EF2178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F6-4F40-4755-9396-775F40042E7C}" type="datetimeFigureOut">
              <a:rPr lang="it-IT" smtClean="0"/>
              <a:pPr/>
              <a:t>18/01/2016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7C01-42B5-4FC1-93F8-5C40EF2178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50FF6-4F40-4755-9396-775F40042E7C}" type="datetimeFigureOut">
              <a:rPr lang="it-IT" smtClean="0"/>
              <a:pPr/>
              <a:t>18/01/2016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47C01-42B5-4FC1-93F8-5C40EF21786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i="1" dirty="0" smtClean="0"/>
              <a:t>Tematiche dell’AT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Corso per operatori pastorali </a:t>
            </a:r>
          </a:p>
          <a:p>
            <a:r>
              <a:rPr lang="it-IT" dirty="0" smtClean="0"/>
              <a:t>Termoli, 21 gennaio 2016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Levitico e Deuteronomio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b="1" dirty="0" smtClean="0"/>
              <a:t>Il libro del</a:t>
            </a:r>
            <a:r>
              <a:rPr lang="it-IT" dirty="0" smtClean="0"/>
              <a:t> </a:t>
            </a:r>
            <a:r>
              <a:rPr lang="it-IT" b="1" dirty="0" smtClean="0"/>
              <a:t>Levitico</a:t>
            </a:r>
            <a:r>
              <a:rPr lang="it-IT" dirty="0" smtClean="0"/>
              <a:t> </a:t>
            </a:r>
          </a:p>
          <a:p>
            <a:r>
              <a:rPr lang="it-IT" dirty="0" smtClean="0"/>
              <a:t> </a:t>
            </a:r>
          </a:p>
          <a:p>
            <a:r>
              <a:rPr lang="it-IT" dirty="0" smtClean="0"/>
              <a:t>Testo concepito quasi sicuramente nel periodo dell’esilio, dove Mosè detta norme di purificazione per superare la cattività egiziana.</a:t>
            </a:r>
          </a:p>
          <a:p>
            <a:r>
              <a:rPr lang="it-IT" dirty="0" smtClean="0"/>
              <a:t> </a:t>
            </a:r>
          </a:p>
          <a:p>
            <a:r>
              <a:rPr lang="it-IT" b="1" dirty="0" smtClean="0"/>
              <a:t>Il libro del</a:t>
            </a:r>
            <a:r>
              <a:rPr lang="it-IT" dirty="0" smtClean="0"/>
              <a:t> </a:t>
            </a:r>
            <a:r>
              <a:rPr lang="it-IT" b="1" dirty="0" smtClean="0"/>
              <a:t>Deuteronomio</a:t>
            </a:r>
            <a:r>
              <a:rPr lang="it-IT" dirty="0" smtClean="0"/>
              <a:t> </a:t>
            </a:r>
          </a:p>
          <a:p>
            <a:r>
              <a:rPr lang="it-IT" dirty="0" smtClean="0"/>
              <a:t> </a:t>
            </a:r>
          </a:p>
          <a:p>
            <a:r>
              <a:rPr lang="it-IT" b="1" dirty="0" smtClean="0"/>
              <a:t>I. </a:t>
            </a:r>
            <a:r>
              <a:rPr lang="it-IT" b="1" i="1" dirty="0" smtClean="0"/>
              <a:t>Prima redazione del </a:t>
            </a:r>
            <a:r>
              <a:rPr lang="it-IT" b="1" i="1" dirty="0" err="1" smtClean="0"/>
              <a:t>Dt</a:t>
            </a:r>
            <a:r>
              <a:rPr lang="it-IT" b="1" i="1" dirty="0" smtClean="0"/>
              <a:t> al tempo di </a:t>
            </a:r>
            <a:r>
              <a:rPr lang="it-IT" b="1" i="1" dirty="0" err="1" smtClean="0"/>
              <a:t>Giosia</a:t>
            </a:r>
            <a:r>
              <a:rPr lang="it-IT" b="1" i="1" dirty="0" smtClean="0"/>
              <a:t> </a:t>
            </a:r>
            <a:r>
              <a:rPr lang="it-IT" dirty="0" smtClean="0"/>
              <a:t>(</a:t>
            </a:r>
            <a:r>
              <a:rPr lang="it-IT" dirty="0" err="1" smtClean="0"/>
              <a:t>Dt</a:t>
            </a:r>
            <a:r>
              <a:rPr lang="it-IT" dirty="0" smtClean="0"/>
              <a:t> 5-28): per risolvere la “crisi di fede”.</a:t>
            </a:r>
          </a:p>
          <a:p>
            <a:r>
              <a:rPr lang="it-IT" dirty="0" smtClean="0"/>
              <a:t> </a:t>
            </a:r>
          </a:p>
          <a:p>
            <a:r>
              <a:rPr lang="it-IT" b="1" dirty="0" smtClean="0"/>
              <a:t>II</a:t>
            </a:r>
            <a:r>
              <a:rPr lang="it-IT" dirty="0" smtClean="0"/>
              <a:t>. </a:t>
            </a:r>
            <a:r>
              <a:rPr lang="it-IT" b="1" i="1" dirty="0" smtClean="0"/>
              <a:t>Seconda redazione al tempo dell’esilio </a:t>
            </a:r>
            <a:r>
              <a:rPr lang="it-IT" dirty="0" smtClean="0"/>
              <a:t>(</a:t>
            </a:r>
            <a:r>
              <a:rPr lang="it-IT" dirty="0" err="1" smtClean="0"/>
              <a:t>Dt</a:t>
            </a:r>
            <a:r>
              <a:rPr lang="it-IT" dirty="0" smtClean="0"/>
              <a:t> 1-34): l’esilio viene visto come “castigo educativo” cioè come possibilità di riconoscere il proprio peccato, di pentirsi e di convertirsi al Signore: allora il Signore offre il perdono e ristabilisce l’alleanza infranta.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I profeti “anteriori</a:t>
            </a:r>
            <a:r>
              <a:rPr lang="it-IT" b="1" dirty="0" smtClean="0"/>
              <a:t>” (Libri storici)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it-IT" sz="8000" dirty="0" smtClean="0"/>
              <a:t>Per gli ebrei sono profeti, per i cristiani sono testi storici perché narrano le principali vicende storiche dell’antico Israele. </a:t>
            </a:r>
          </a:p>
          <a:p>
            <a:r>
              <a:rPr lang="it-IT" sz="8000" dirty="0" smtClean="0"/>
              <a:t> </a:t>
            </a:r>
          </a:p>
          <a:p>
            <a:r>
              <a:rPr lang="it-IT" sz="8000" b="1" dirty="0" smtClean="0"/>
              <a:t>Libro di Giosuè: ingresso nella terra promessa </a:t>
            </a:r>
            <a:endParaRPr lang="it-IT" sz="8000" dirty="0" smtClean="0"/>
          </a:p>
          <a:p>
            <a:r>
              <a:rPr lang="it-IT" sz="8000" dirty="0" smtClean="0"/>
              <a:t>Gs 24: l’assemblea di </a:t>
            </a:r>
            <a:r>
              <a:rPr lang="it-IT" sz="8000" dirty="0" err="1" smtClean="0"/>
              <a:t>Sichem</a:t>
            </a:r>
            <a:r>
              <a:rPr lang="it-IT" sz="8000" dirty="0" smtClean="0"/>
              <a:t> e la proclamazione di fede. </a:t>
            </a:r>
          </a:p>
          <a:p>
            <a:pPr>
              <a:buNone/>
            </a:pPr>
            <a:endParaRPr lang="it-IT" sz="8000" dirty="0" smtClean="0"/>
          </a:p>
          <a:p>
            <a:r>
              <a:rPr lang="it-IT" sz="8000" b="1" dirty="0" smtClean="0"/>
              <a:t>Libro dei Giudici: fase </a:t>
            </a:r>
            <a:r>
              <a:rPr lang="it-IT" sz="8000" b="1" dirty="0" smtClean="0"/>
              <a:t>premonarchica</a:t>
            </a:r>
            <a:r>
              <a:rPr lang="it-IT" sz="8000" dirty="0" smtClean="0"/>
              <a:t> </a:t>
            </a:r>
          </a:p>
          <a:p>
            <a:r>
              <a:rPr lang="it-IT" sz="8000" b="1" dirty="0" smtClean="0"/>
              <a:t>1 e 2 Sam e 1 e 2 Re: l’esperienza della </a:t>
            </a:r>
            <a:r>
              <a:rPr lang="it-IT" sz="8000" b="1" dirty="0" smtClean="0"/>
              <a:t>monarchia</a:t>
            </a:r>
            <a:endParaRPr lang="it-IT" sz="8000" dirty="0" smtClean="0"/>
          </a:p>
          <a:p>
            <a:r>
              <a:rPr lang="it-IT" sz="8000" dirty="0" smtClean="0"/>
              <a:t> </a:t>
            </a:r>
          </a:p>
          <a:p>
            <a:r>
              <a:rPr lang="it-IT" sz="8000" b="1" dirty="0" smtClean="0"/>
              <a:t>1 e 2 Cr: rilettura della storia di Israele, da Adamo all’esilio di Babilonia</a:t>
            </a:r>
            <a:endParaRPr lang="it-IT" sz="8000" dirty="0" smtClean="0"/>
          </a:p>
          <a:p>
            <a:r>
              <a:rPr lang="it-IT" sz="8000" dirty="0" smtClean="0"/>
              <a:t> </a:t>
            </a:r>
          </a:p>
          <a:p>
            <a:r>
              <a:rPr lang="it-IT" sz="8000" b="1" dirty="0" smtClean="0"/>
              <a:t>Ne 8: nascita del </a:t>
            </a:r>
            <a:r>
              <a:rPr lang="it-IT" sz="8000" b="1" dirty="0" smtClean="0"/>
              <a:t>giudaismo</a:t>
            </a:r>
            <a:endParaRPr lang="it-IT" sz="8000" dirty="0" smtClean="0"/>
          </a:p>
          <a:p>
            <a:r>
              <a:rPr lang="it-IT" sz="8000" b="1" dirty="0" smtClean="0"/>
              <a:t>Ne 9: celebrazione </a:t>
            </a:r>
            <a:r>
              <a:rPr lang="it-IT" sz="8000" b="1" dirty="0" smtClean="0"/>
              <a:t>penitenziale</a:t>
            </a:r>
            <a:endParaRPr lang="it-IT" sz="8000" dirty="0" smtClean="0"/>
          </a:p>
          <a:p>
            <a:r>
              <a:rPr lang="it-IT" sz="8000" dirty="0" smtClean="0"/>
              <a:t>… forme anticipatorie delle nostre liturgie, dalla confessione alla celebrazione eucaristica. 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Riguardo alla creazione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 principio Dio </a:t>
            </a:r>
            <a:r>
              <a:rPr lang="it-IT" b="1" dirty="0" smtClean="0"/>
              <a:t>creò …</a:t>
            </a:r>
            <a:endParaRPr lang="it-IT" dirty="0" smtClean="0"/>
          </a:p>
          <a:p>
            <a:r>
              <a:rPr lang="it-IT" i="1" dirty="0" smtClean="0"/>
              <a:t>Perché il mondo fu creato con al lettera </a:t>
            </a:r>
            <a:r>
              <a:rPr lang="it-IT" i="1" dirty="0" smtClean="0"/>
              <a:t>« </a:t>
            </a:r>
            <a:r>
              <a:rPr lang="he-IL" dirty="0" smtClean="0"/>
              <a:t>ב</a:t>
            </a:r>
            <a:r>
              <a:rPr lang="it-IT" dirty="0" smtClean="0"/>
              <a:t> </a:t>
            </a:r>
            <a:r>
              <a:rPr lang="it-IT" i="1" dirty="0" smtClean="0"/>
              <a:t>»? </a:t>
            </a:r>
            <a:r>
              <a:rPr lang="it-IT" i="1" dirty="0" smtClean="0"/>
              <a:t>Per insegnarci: come la </a:t>
            </a:r>
            <a:r>
              <a:rPr lang="it-IT" i="1" dirty="0" smtClean="0"/>
              <a:t>“ </a:t>
            </a:r>
            <a:r>
              <a:rPr lang="he-IL" dirty="0" smtClean="0"/>
              <a:t>ב</a:t>
            </a:r>
            <a:r>
              <a:rPr lang="it-IT" dirty="0" smtClean="0"/>
              <a:t> </a:t>
            </a:r>
            <a:r>
              <a:rPr lang="it-IT" i="1" dirty="0" smtClean="0"/>
              <a:t>” </a:t>
            </a:r>
            <a:r>
              <a:rPr lang="it-IT" i="1" dirty="0" smtClean="0"/>
              <a:t>é chiusa da tutti i suoi lati, e aperta solo in avanti, così tu non sei autorizzato a indagare ciò che è in alto, in basso, in avanti e indietro, ma solo dal giorno in cui fu creato il mondo. (</a:t>
            </a:r>
            <a:r>
              <a:rPr lang="it-IT" i="1" dirty="0" err="1" smtClean="0"/>
              <a:t>Bereshit</a:t>
            </a:r>
            <a:r>
              <a:rPr lang="it-IT" i="1" dirty="0" smtClean="0"/>
              <a:t> </a:t>
            </a:r>
            <a:r>
              <a:rPr lang="it-IT" i="1" dirty="0" err="1" smtClean="0"/>
              <a:t>Rabba</a:t>
            </a:r>
            <a:r>
              <a:rPr lang="it-IT" i="1" dirty="0" smtClean="0"/>
              <a:t> 1)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Il valore e la ricerca della Torah </a:t>
            </a:r>
            <a:endParaRPr lang="it-IT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Disse </a:t>
            </a:r>
            <a:r>
              <a:rPr lang="it-IT" dirty="0" smtClean="0"/>
              <a:t>Rabbi </a:t>
            </a:r>
            <a:r>
              <a:rPr lang="it-IT" dirty="0" err="1" smtClean="0"/>
              <a:t>Simlai</a:t>
            </a:r>
            <a:r>
              <a:rPr lang="it-IT" dirty="0" smtClean="0"/>
              <a:t>: «Quando è ancora nel grembo materno, il feto è piegato come un </a:t>
            </a:r>
            <a:r>
              <a:rPr lang="it-IT" dirty="0" smtClean="0"/>
              <a:t>taccuino […], impara l’intera </a:t>
            </a:r>
            <a:r>
              <a:rPr lang="it-IT" dirty="0" smtClean="0"/>
              <a:t>Torah e quando sta per nascere un angelo si avvicina, lo schiaffeggia sulla bocca e gli fa dimenticare tutta la Torah». </a:t>
            </a:r>
            <a:endParaRPr lang="it-IT" dirty="0" smtClean="0"/>
          </a:p>
          <a:p>
            <a:r>
              <a:rPr lang="it-IT" dirty="0" smtClean="0"/>
              <a:t>Un </a:t>
            </a:r>
            <a:r>
              <a:rPr lang="it-IT" dirty="0" smtClean="0"/>
              <a:t>maestro chassidico si chiede: «Perché fargli dimenticare tutto quello che ha imparato?». Risponde con una parabola: «Una volta un re viaggiava attraverso la foresta, quando udì all’improvviso il suono di una bella musica</a:t>
            </a:r>
            <a:r>
              <a:rPr lang="it-IT" dirty="0" smtClean="0"/>
              <a:t>.[…]. Tornato </a:t>
            </a:r>
            <a:r>
              <a:rPr lang="it-IT" dirty="0" smtClean="0"/>
              <a:t>al palazzo chiamò a sé tutti i musicisti e chiese che gli suonassero tutto il repertorio, ma non approdò a nulla. Il re imparò così molti motivi, ma oramai sapeva che doveva continuare a cercare quella melodia».</a:t>
            </a:r>
          </a:p>
          <a:p>
            <a:r>
              <a:rPr lang="it-IT" dirty="0" smtClean="0"/>
              <a:t>Così con la Torah: nonostante noi la studiamo tutta, dobbiamo continuare a cercare la ‘vera’ Torah, quella che abbiamo imparato dall’angelo prima di venire al mondo: dentro di noi è rimasto quel tanto da convincerci che dobbiamo impararne ancora dell’altra.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La figura di Abramo </a:t>
            </a:r>
            <a:endParaRPr lang="it-IT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it-IT" dirty="0" smtClean="0"/>
              <a:t>L'esperienza </a:t>
            </a:r>
            <a:r>
              <a:rPr lang="it-IT" dirty="0" smtClean="0"/>
              <a:t>di Abramo ha un carattere esistenziale - </a:t>
            </a:r>
            <a:r>
              <a:rPr lang="it-IT" dirty="0" smtClean="0"/>
              <a:t>concreto.</a:t>
            </a:r>
          </a:p>
          <a:p>
            <a:pPr>
              <a:buNone/>
            </a:pPr>
            <a:endParaRPr lang="it-IT" sz="2000" dirty="0" smtClean="0"/>
          </a:p>
          <a:p>
            <a:r>
              <a:rPr lang="it-IT" b="1" dirty="0" smtClean="0"/>
              <a:t>L’incontro </a:t>
            </a:r>
            <a:endParaRPr lang="it-IT" dirty="0" smtClean="0"/>
          </a:p>
          <a:p>
            <a:r>
              <a:rPr lang="it-IT" sz="3500" b="1" dirty="0" smtClean="0"/>
              <a:t>Incontro il Dio della vita</a:t>
            </a:r>
            <a:r>
              <a:rPr lang="it-IT" sz="3500" dirty="0" smtClean="0"/>
              <a:t>: non un Dio con la barba bianca che fa le veci del nonno e alla cui ombra posso fare sogni tranquilli, ma il Dio che mi stuzzica e mi provoca perché mi vuole conoscere, mi interpella e mi sfida a realizzare insieme a lui un suo progetto. La cosa è diversa: il primo Dio mi rilassa e rasserena producendo in me lo stesso effetto della melodia dei notturni di Chopin; il secondo Dio mi mette in movimento, mi incarica di muovermi e - insieme a me - di muovere tutta la realtà verso di lui.</a:t>
            </a:r>
          </a:p>
          <a:p>
            <a:r>
              <a:rPr lang="it-IT" sz="2000" dirty="0" smtClean="0"/>
              <a:t> </a:t>
            </a:r>
          </a:p>
          <a:p>
            <a:r>
              <a:rPr lang="it-IT" b="1" dirty="0" smtClean="0"/>
              <a:t>Il passaggio </a:t>
            </a:r>
            <a:endParaRPr lang="it-IT" dirty="0" smtClean="0"/>
          </a:p>
          <a:p>
            <a:r>
              <a:rPr lang="it-IT" dirty="0" smtClean="0"/>
              <a:t>Dio chiede ad Abramo un </a:t>
            </a:r>
            <a:r>
              <a:rPr lang="it-IT" i="1" dirty="0" smtClean="0"/>
              <a:t>passaggio</a:t>
            </a:r>
            <a:r>
              <a:rPr lang="it-IT" dirty="0" smtClean="0"/>
              <a:t>: </a:t>
            </a:r>
            <a:r>
              <a:rPr lang="it-IT" u="sng" dirty="0" smtClean="0"/>
              <a:t>rinuncia a ciò che è tuo e prendi quello che è da Dio</a:t>
            </a:r>
            <a:r>
              <a:rPr lang="it-IT" dirty="0" smtClean="0"/>
              <a:t>. </a:t>
            </a:r>
            <a:r>
              <a:rPr lang="it-IT" dirty="0" smtClean="0"/>
              <a:t>Ma</a:t>
            </a:r>
            <a:r>
              <a:rPr lang="it-IT" dirty="0" smtClean="0"/>
              <a:t>, guarda caso, è proprio il risultato a cui aspiravano anche i robusti costruttori della torre di </a:t>
            </a:r>
            <a:r>
              <a:rPr lang="it-IT" dirty="0" smtClean="0"/>
              <a:t>Babele. Loro </a:t>
            </a:r>
            <a:r>
              <a:rPr lang="it-IT" dirty="0" smtClean="0"/>
              <a:t>falliscono, Abramo riesce. </a:t>
            </a:r>
          </a:p>
          <a:p>
            <a:r>
              <a:rPr lang="it-IT" dirty="0" smtClean="0"/>
              <a:t>Ecco </a:t>
            </a:r>
            <a:r>
              <a:rPr lang="it-IT" dirty="0" smtClean="0"/>
              <a:t>un </a:t>
            </a:r>
            <a:r>
              <a:rPr lang="it-IT" dirty="0" smtClean="0"/>
              <a:t>elemento fondamentale: non </a:t>
            </a:r>
            <a:r>
              <a:rPr lang="it-IT" dirty="0" smtClean="0"/>
              <a:t>siamo tenuti a ripetere le migrazioni di Abramo, ma se vogliamo vivere davvero dobbiamo fondarci su Dio e </a:t>
            </a:r>
            <a:r>
              <a:rPr lang="it-IT" i="1" dirty="0" smtClean="0"/>
              <a:t>rinunciare agli appoggi dei quali abbiamo bisogno e diritto per sopravvivere</a:t>
            </a:r>
            <a:r>
              <a:rPr lang="it-IT" dirty="0" smtClean="0"/>
              <a:t>.</a:t>
            </a:r>
          </a:p>
          <a:p>
            <a:r>
              <a:rPr lang="it-IT" dirty="0" smtClean="0"/>
              <a:t> </a:t>
            </a:r>
            <a:endParaRPr lang="it-IT" sz="2000" dirty="0" smtClean="0"/>
          </a:p>
          <a:p>
            <a:r>
              <a:rPr lang="it-IT" sz="3500" b="1" dirty="0" smtClean="0"/>
              <a:t>Cercare </a:t>
            </a:r>
            <a:endParaRPr lang="it-IT" sz="3500" dirty="0" smtClean="0"/>
          </a:p>
          <a:p>
            <a:r>
              <a:rPr lang="it-IT" sz="3500" dirty="0" smtClean="0"/>
              <a:t>Al cap. 12 si legge che, ricevuta la chiamata, parte per la terra di </a:t>
            </a:r>
            <a:r>
              <a:rPr lang="it-IT" sz="3500" dirty="0" err="1" smtClean="0"/>
              <a:t>Canaan</a:t>
            </a:r>
            <a:r>
              <a:rPr lang="it-IT" sz="3500" dirty="0" smtClean="0"/>
              <a:t> ma quando vi arriva la trova già occupata. </a:t>
            </a:r>
          </a:p>
          <a:p>
            <a:r>
              <a:rPr lang="it-IT" sz="3500" dirty="0" smtClean="0"/>
              <a:t>Al cap. 22 c'è il sacrificio di Isacco. </a:t>
            </a:r>
          </a:p>
          <a:p>
            <a:r>
              <a:rPr lang="it-IT" sz="3500" dirty="0" smtClean="0"/>
              <a:t>Questi due episodi mostrano che </a:t>
            </a:r>
            <a:r>
              <a:rPr lang="it-IT" sz="3500" b="1" dirty="0" smtClean="0"/>
              <a:t>Abramo cerca Dio, non quello che può ottenere da Dio</a:t>
            </a:r>
            <a:r>
              <a:rPr lang="it-IT" sz="3500" dirty="0" smtClean="0"/>
              <a:t>. </a:t>
            </a:r>
          </a:p>
          <a:p>
            <a:r>
              <a:rPr lang="it-IT" sz="3500" dirty="0" smtClean="0"/>
              <a:t>La relazione con Dio non stacca dalla storia mettendoci nel cielo ma ci costringe a rimanere nel reale contraddittorio. Solo che riusciamo a vedere la realtà con significato nuovo: il Dio della </a:t>
            </a:r>
            <a:r>
              <a:rPr lang="it-IT" sz="3500" dirty="0" smtClean="0"/>
              <a:t>vita a </a:t>
            </a:r>
            <a:r>
              <a:rPr lang="it-IT" sz="3500" dirty="0" smtClean="0"/>
              <a:t>contatto con </a:t>
            </a:r>
            <a:r>
              <a:rPr lang="it-IT" sz="3500" dirty="0" smtClean="0"/>
              <a:t>lui. Da </a:t>
            </a:r>
            <a:r>
              <a:rPr lang="it-IT" sz="3500" dirty="0" smtClean="0"/>
              <a:t>questo dovrebbero scaturire le varie attività della giornata.</a:t>
            </a:r>
            <a:endParaRPr lang="it-IT" sz="3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i="1" dirty="0" smtClean="0"/>
              <a:t>Mosè … un vaso di creta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Per quaranta giorni e quaranta notti Mosè rimase alla scuola dell’Altissimo: poiché chi dovrà insegnare agli altri, per primo deve ricevere l’insegnamento. Si domandarono gli antichi sapienti: “come poteva Mosè, uomo imperfetto e mortale, ricevere la Torah che è perfetta e immortale?”. Questo si può capire dal vino. Come si conserva il vino nelle cantine della casa? In anfore di terracotta. C’era un servo che si credeva molto furbo; egli pensò: “Perché mettere questo vino squisito un vasi di terracotta?”. Prese allora il vino e lo versò in vasi preziosi, d’oro e d’argento. Che avvenne? Ben presto quel vino divenne aceto. Lo stesso è per la Torah: Dio la conserva in uomini che sono fragili vasi di creta. (</a:t>
            </a:r>
            <a:r>
              <a:rPr lang="it-IT" i="1" dirty="0" err="1" smtClean="0"/>
              <a:t>midrash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nome di Dio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Ecco le principali tappe della rivelazione progressiva del nome di Dio:</a:t>
            </a:r>
          </a:p>
          <a:p>
            <a:r>
              <a:rPr lang="it-IT" dirty="0" smtClean="0"/>
              <a:t> </a:t>
            </a:r>
          </a:p>
          <a:p>
            <a:r>
              <a:rPr lang="it-IT" dirty="0" smtClean="0"/>
              <a:t>* dalla </a:t>
            </a:r>
            <a:r>
              <a:rPr lang="it-IT" b="1" dirty="0" smtClean="0"/>
              <a:t>creazione </a:t>
            </a:r>
            <a:r>
              <a:rPr lang="it-IT" dirty="0" smtClean="0"/>
              <a:t>si rivela come EL/ELOHIM (</a:t>
            </a:r>
            <a:r>
              <a:rPr lang="it-IT" dirty="0" err="1" smtClean="0"/>
              <a:t>Gen</a:t>
            </a:r>
            <a:r>
              <a:rPr lang="it-IT" dirty="0" smtClean="0"/>
              <a:t> 1,1; 9,8.12.16.17).</a:t>
            </a:r>
          </a:p>
          <a:p>
            <a:r>
              <a:rPr lang="it-IT" dirty="0" smtClean="0"/>
              <a:t> </a:t>
            </a:r>
          </a:p>
          <a:p>
            <a:r>
              <a:rPr lang="it-IT" dirty="0" smtClean="0"/>
              <a:t>* Al tempo dei </a:t>
            </a:r>
            <a:r>
              <a:rPr lang="it-IT" b="1" dirty="0" smtClean="0"/>
              <a:t>patriarchi</a:t>
            </a:r>
            <a:r>
              <a:rPr lang="it-IT" dirty="0" smtClean="0"/>
              <a:t>, oltre che come </a:t>
            </a:r>
            <a:r>
              <a:rPr lang="it-IT" dirty="0" err="1" smtClean="0"/>
              <a:t>El</a:t>
            </a:r>
            <a:r>
              <a:rPr lang="it-IT" dirty="0" smtClean="0"/>
              <a:t> / </a:t>
            </a:r>
            <a:r>
              <a:rPr lang="it-IT" dirty="0" err="1" smtClean="0"/>
              <a:t>Elohim</a:t>
            </a:r>
            <a:r>
              <a:rPr lang="it-IT" dirty="0" smtClean="0"/>
              <a:t>, si è rivelato anche come EL SHADDAY (</a:t>
            </a:r>
            <a:r>
              <a:rPr lang="it-IT" dirty="0" err="1" smtClean="0"/>
              <a:t>Gen</a:t>
            </a:r>
            <a:r>
              <a:rPr lang="it-IT" dirty="0" smtClean="0"/>
              <a:t> 17,1: "Dio onnipotente"):.</a:t>
            </a:r>
          </a:p>
          <a:p>
            <a:r>
              <a:rPr lang="it-IT" dirty="0" smtClean="0"/>
              <a:t> </a:t>
            </a:r>
          </a:p>
          <a:p>
            <a:r>
              <a:rPr lang="it-IT" dirty="0" smtClean="0"/>
              <a:t>* Ora al tempo dell'</a:t>
            </a:r>
            <a:r>
              <a:rPr lang="it-IT" b="1" dirty="0" smtClean="0"/>
              <a:t>esodo</a:t>
            </a:r>
            <a:r>
              <a:rPr lang="it-IT" dirty="0" smtClean="0"/>
              <a:t>, Dio si rivela come JHWH: questo nome è il più frequente nell'AT (più di 6800 volte).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Massa e </a:t>
            </a:r>
            <a:r>
              <a:rPr lang="it-IT" sz="3200" b="1" dirty="0" err="1" smtClean="0"/>
              <a:t>Meriba</a:t>
            </a:r>
            <a:r>
              <a:rPr lang="it-IT" sz="3200" b="1" dirty="0" smtClean="0"/>
              <a:t> …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È interessante notare che “</a:t>
            </a:r>
            <a:r>
              <a:rPr lang="it-IT" b="1" dirty="0" smtClean="0"/>
              <a:t>deserto</a:t>
            </a:r>
            <a:r>
              <a:rPr lang="it-IT" dirty="0" smtClean="0"/>
              <a:t>” in ebraico (</a:t>
            </a:r>
            <a:r>
              <a:rPr lang="it-IT" b="1" i="1" dirty="0" err="1" smtClean="0"/>
              <a:t>midbar</a:t>
            </a:r>
            <a:r>
              <a:rPr lang="it-IT" dirty="0" smtClean="0"/>
              <a:t>) significa “</a:t>
            </a:r>
            <a:r>
              <a:rPr lang="it-IT" b="1" dirty="0" smtClean="0"/>
              <a:t>assenza di parola</a:t>
            </a:r>
            <a:r>
              <a:rPr lang="it-IT" dirty="0" smtClean="0"/>
              <a:t>” (e quindi di comunicazione, di relazione): eppure </a:t>
            </a:r>
            <a:r>
              <a:rPr lang="it-IT" i="1" dirty="0" smtClean="0"/>
              <a:t>tutti </a:t>
            </a:r>
            <a:r>
              <a:rPr lang="it-IT" dirty="0" smtClean="0"/>
              <a:t>parlano e </a:t>
            </a:r>
            <a:r>
              <a:rPr lang="it-IT" i="1" dirty="0" smtClean="0"/>
              <a:t>ognuno </a:t>
            </a:r>
            <a:r>
              <a:rPr lang="it-IT" dirty="0" smtClean="0"/>
              <a:t>dei protagonisti cerca una qualche relazione con l’altro a partire da una situazione che crea problema: manca l’acqua (un “bisogno primario”)! Il popolo lo fa mormorando (v 3), protestando e mettendo alla prova (v 7); Mosè, dal canto suo, “grida” aiuto al Signore temendo per la sua incolumità fisica (v 4). Il Signore, a sua volta, risponde chiedendo a Mosè un gesto di fiducia (v 5-6a) nella sua capacità di gestire la situazione e venire in soccorso dei bisogni del popolo.</a:t>
            </a:r>
          </a:p>
          <a:p>
            <a:r>
              <a:rPr lang="it-IT" dirty="0" smtClean="0"/>
              <a:t>* Tutto questo accade durante la fase di cammino nel deserto.  Il popolo, “chiamato alla libertà” non sa gestire le fatiche e le difficoltà che un tale cammino comporta. </a:t>
            </a:r>
          </a:p>
          <a:p>
            <a:r>
              <a:rPr lang="it-IT" dirty="0" smtClean="0"/>
              <a:t>* bisogna affrontare dei rischi; c’è sempre la tentazione di tornare indietro (v 3: “perché ci hai fatti uscire dall’Egitto? Stavamo senz’altro meglio lì!”).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il deserto metafora della vita 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(</a:t>
            </a:r>
            <a:r>
              <a:rPr lang="it-IT" b="1" dirty="0" err="1" smtClean="0"/>
              <a:t>Es</a:t>
            </a:r>
            <a:r>
              <a:rPr lang="it-IT" b="1" dirty="0" smtClean="0"/>
              <a:t> 17,1-7)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* Il </a:t>
            </a:r>
            <a:r>
              <a:rPr lang="it-IT" b="1" dirty="0" smtClean="0"/>
              <a:t>deserto </a:t>
            </a:r>
            <a:r>
              <a:rPr lang="it-IT" dirty="0" smtClean="0"/>
              <a:t>affrontato dal popolo ebraico nel suo cammino diventa in un certo senso “</a:t>
            </a:r>
            <a:r>
              <a:rPr lang="it-IT" i="1" dirty="0" smtClean="0"/>
              <a:t>metafora della vita</a:t>
            </a:r>
            <a:r>
              <a:rPr lang="it-IT" dirty="0" smtClean="0"/>
              <a:t>” (A. BONORA): </a:t>
            </a:r>
          </a:p>
          <a:p>
            <a:r>
              <a:rPr lang="it-IT" dirty="0" smtClean="0"/>
              <a:t>- al momento dell’adolescenza; l’importante è non fermarsi lì. Dio accetta che si sia adolescenti che alzano la voce o sbattono la porta di fronte alle difficoltà della vita, ma è anche Colui che si impegna a condurti ad una fede adulta, mentre si impegna ad accettare il dialogo con il non-credente che c’è in ognuno di noi; </a:t>
            </a:r>
          </a:p>
          <a:p>
            <a:r>
              <a:rPr lang="it-IT" dirty="0" smtClean="0"/>
              <a:t>* Di fronte alla forte protesta e contestazione del popolo, Mosè (che impersona ogni guida di comunità e/o gruppo di credenti) chiede aiuto al Signore perché ha paura. Deve prendere il bastone e scegliere gli anziani nella comunità. È quindi necessario far appello a tutti gli elementi (anziani, bastone) che possono contribuire a tener desta la fede e rimettere in cammino. Bisogna, in altre parole, ravvivare il coraggio per uscire dall’essere troppo preoccupati per sé e mettersi in cammino verso il Signore, ascoltando = fidandosi della sua parola.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Su ali d’aquila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Perché l’aquila è diversa da tutti gli altri uccelli? Gli altri uccelli portano i loro figli tenendoli tra le zampe, perché temono i rapaci che volano più in alto. L’aquila invece teme soltanto l’uomo, che potrebbe scagliarle contro una freccia. Perciò non porta i suoi piccoli tra le zampe ma sul dorso, sopra le ali. Preferisce essere colpita lei stessa piuttosto che il piccolo. Così Dio ha portato il suo popolo come </a:t>
            </a:r>
            <a:r>
              <a:rPr lang="it-IT" i="1" dirty="0" smtClean="0"/>
              <a:t>su ali d’aquila</a:t>
            </a:r>
            <a:r>
              <a:rPr lang="it-IT" dirty="0" smtClean="0"/>
              <a:t>. (</a:t>
            </a:r>
            <a:r>
              <a:rPr lang="it-IT" i="1" dirty="0" err="1" smtClean="0"/>
              <a:t>midrash</a:t>
            </a:r>
            <a:r>
              <a:rPr lang="it-IT" dirty="0" smtClean="0"/>
              <a:t>)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1080</Words>
  <Application>Microsoft Office PowerPoint</Application>
  <PresentationFormat>Presentazione su schermo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Tematiche dell’AT</vt:lpstr>
      <vt:lpstr>Riguardo alla creazione …</vt:lpstr>
      <vt:lpstr>Il valore e la ricerca della Torah </vt:lpstr>
      <vt:lpstr>La figura di Abramo </vt:lpstr>
      <vt:lpstr>Mosè … un vaso di creta</vt:lpstr>
      <vt:lpstr>Il nome di Dio</vt:lpstr>
      <vt:lpstr>Massa e Meriba …</vt:lpstr>
      <vt:lpstr>il deserto metafora della vita  (Es 17,1-7)</vt:lpstr>
      <vt:lpstr>Su ali d’aquila </vt:lpstr>
      <vt:lpstr>Levitico e Deuteronomio</vt:lpstr>
      <vt:lpstr>I profeti “anteriori” (Libri storici)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libro dell' ESODO</dc:title>
  <dc:creator>don</dc:creator>
  <cp:lastModifiedBy>d</cp:lastModifiedBy>
  <cp:revision>25</cp:revision>
  <dcterms:created xsi:type="dcterms:W3CDTF">2013-11-10T10:53:28Z</dcterms:created>
  <dcterms:modified xsi:type="dcterms:W3CDTF">2016-01-18T22:33:28Z</dcterms:modified>
</cp:coreProperties>
</file>