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2B3F-2331-44A6-8F62-BC0A4B345067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Esegesi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Liberamente tratto da S. Calati </a:t>
            </a:r>
          </a:p>
          <a:p>
            <a:r>
              <a:rPr lang="it-IT" dirty="0" smtClean="0"/>
              <a:t>per </a:t>
            </a:r>
            <a:r>
              <a:rPr lang="it-IT" dirty="0" err="1" smtClean="0"/>
              <a:t>bicudi.net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Dai segmenti alla “macro-struttura”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80728"/>
          </a:xfrm>
        </p:spPr>
        <p:txBody>
          <a:bodyPr>
            <a:normAutofit/>
          </a:bodyPr>
          <a:lstStyle/>
          <a:p>
            <a:r>
              <a:rPr lang="it-IT" dirty="0" smtClean="0"/>
              <a:t>Cerchiamo di cogliere le “parti”, o “suddivisioni” del testo parziale:</a:t>
            </a:r>
            <a:endParaRPr lang="it-IT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8847546" cy="17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Dalla macro struttura </a:t>
            </a:r>
            <a:br>
              <a:rPr lang="it-IT" dirty="0" smtClean="0"/>
            </a:br>
            <a:r>
              <a:rPr lang="it-IT" dirty="0" smtClean="0"/>
              <a:t>alla “suddivisione narrativa”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Consideriamo anche questo tipo di suddivisione: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6144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157192"/>
            <a:ext cx="3744416" cy="133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Sincronico 2: Analisi narrativa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r>
              <a:rPr lang="it-IT" i="1" dirty="0" smtClean="0"/>
              <a:t>Dobbiamo considerare questa sequenza: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3140968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Facciamo alcuni esempi: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i="1" u="sng" dirty="0" smtClean="0"/>
              <a:t>Autore</a:t>
            </a:r>
            <a:r>
              <a:rPr lang="it-IT" sz="3200" i="1" dirty="0" smtClean="0"/>
              <a:t>: Luca che scrive a Teofilo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Autore</a:t>
            </a:r>
            <a:r>
              <a:rPr kumimoji="0" lang="it-IT" sz="32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implicito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Paolo che scrive a nome di Silvano e Timoteo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i="1" u="sng" baseline="0" dirty="0" smtClean="0"/>
              <a:t>Narratore</a:t>
            </a:r>
            <a:r>
              <a:rPr lang="it-IT" sz="3200" i="1" baseline="0" dirty="0" smtClean="0"/>
              <a:t>: Giovanni che racconta l’incredulità di Tommaso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Ascoltatore</a:t>
            </a:r>
            <a:r>
              <a:rPr kumimoji="0" lang="it-IT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Teofilo, la comunità di ieri e di oggi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i="1" u="sng" noProof="0" dirty="0" smtClean="0"/>
              <a:t>Lettore implicito</a:t>
            </a:r>
            <a:r>
              <a:rPr lang="it-IT" sz="3200" i="1" noProof="0" dirty="0" smtClean="0"/>
              <a:t>: tutti coloro che leggeranno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1" u="sng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Lettore</a:t>
            </a:r>
            <a:r>
              <a:rPr kumimoji="0" lang="it-IT" sz="3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it-IT" sz="3200" b="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 singolo o il gruppo in un determinato momento, come noi in questo momento.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91999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Tappe dell’analisi narrativa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i="1" u="sng" dirty="0" smtClean="0"/>
              <a:t>Indagine interna</a:t>
            </a:r>
            <a:r>
              <a:rPr lang="it-IT" i="1" dirty="0" smtClean="0"/>
              <a:t>: </a:t>
            </a:r>
          </a:p>
          <a:p>
            <a:pPr>
              <a:buNone/>
            </a:pPr>
            <a:r>
              <a:rPr lang="it-IT" i="1" dirty="0" smtClean="0"/>
              <a:t>Delimitare la struttura parziale</a:t>
            </a:r>
          </a:p>
          <a:p>
            <a:pPr>
              <a:buNone/>
            </a:pPr>
            <a:r>
              <a:rPr lang="it-IT" dirty="0" smtClean="0"/>
              <a:t>Distinguere prologo, sequenze, epilogo, …</a:t>
            </a:r>
          </a:p>
          <a:p>
            <a:pPr>
              <a:buNone/>
            </a:pPr>
            <a:r>
              <a:rPr lang="it-IT" dirty="0" smtClean="0"/>
              <a:t>Distinguere le prospettive di autore e personaggi</a:t>
            </a:r>
          </a:p>
          <a:p>
            <a:pPr>
              <a:buNone/>
            </a:pPr>
            <a:r>
              <a:rPr lang="it-IT" dirty="0" smtClean="0"/>
              <a:t>Individuare i luoghi dove si svolge l’azione</a:t>
            </a:r>
          </a:p>
          <a:p>
            <a:pPr>
              <a:buNone/>
            </a:pPr>
            <a:r>
              <a:rPr lang="it-IT" dirty="0" smtClean="0"/>
              <a:t>Identificare l’ambiente e il contesto</a:t>
            </a:r>
          </a:p>
          <a:p>
            <a:pPr>
              <a:buNone/>
            </a:pPr>
            <a:r>
              <a:rPr lang="it-IT" dirty="0" smtClean="0"/>
              <a:t>Individuare il periodo del racconto e il tempo in cui si sta descrivendo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u="sng" dirty="0" smtClean="0"/>
              <a:t>Indagine esterna</a:t>
            </a:r>
            <a:r>
              <a:rPr lang="it-IT" dirty="0" smtClean="0"/>
              <a:t>: </a:t>
            </a:r>
          </a:p>
          <a:p>
            <a:pPr>
              <a:buNone/>
            </a:pPr>
            <a:r>
              <a:rPr lang="it-IT" dirty="0" smtClean="0"/>
              <a:t>Valori e ideologia del narratore</a:t>
            </a:r>
          </a:p>
          <a:p>
            <a:pPr>
              <a:buNone/>
            </a:pPr>
            <a:r>
              <a:rPr lang="it-IT" dirty="0" smtClean="0"/>
              <a:t>I lettori impliciti</a:t>
            </a:r>
          </a:p>
          <a:p>
            <a:pPr>
              <a:buNone/>
            </a:pPr>
            <a:r>
              <a:rPr lang="it-IT" dirty="0" smtClean="0"/>
              <a:t>Considerare la struttura globale, non solo parziale, del racconto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Sincronico 3: analisi semantica </a:t>
            </a:r>
            <a:br>
              <a:rPr lang="it-IT" dirty="0" smtClean="0"/>
            </a:br>
            <a:r>
              <a:rPr lang="it-IT" dirty="0" smtClean="0"/>
              <a:t>(= studio del significato)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i="1" dirty="0" smtClean="0"/>
              <a:t>Si procede per tappe:</a:t>
            </a:r>
          </a:p>
          <a:p>
            <a:pPr>
              <a:buNone/>
            </a:pPr>
            <a:r>
              <a:rPr lang="it-IT" sz="1800" i="1" dirty="0" smtClean="0"/>
              <a:t>Anzitutto, la lettura del brano: </a:t>
            </a:r>
            <a:endParaRPr lang="it-IT" sz="1800" i="1" dirty="0" smtClean="0"/>
          </a:p>
          <a:p>
            <a:pPr>
              <a:buNone/>
            </a:pPr>
            <a:endParaRPr lang="it-IT" i="1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549537" cy="258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ttp://www.it.josemariaescriva.info/image/bart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57192"/>
            <a:ext cx="1728192" cy="1486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Tappe dell’analisi semantica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i="1" u="sng" dirty="0" smtClean="0"/>
              <a:t>Ambiti di significato o campi semantici</a:t>
            </a:r>
            <a:r>
              <a:rPr lang="it-IT" i="1" dirty="0" smtClean="0"/>
              <a:t>: comunicare / non comunicare; vedere / non vedere; muoversi / stare. </a:t>
            </a:r>
          </a:p>
          <a:p>
            <a:pPr marL="514350" indent="-514350">
              <a:buAutoNum type="arabicPeriod"/>
            </a:pPr>
            <a:r>
              <a:rPr lang="it-IT" u="sng" dirty="0" smtClean="0"/>
              <a:t>Evidenziare parole che appartengono ai campi semantici</a:t>
            </a:r>
            <a:r>
              <a:rPr lang="it-IT" dirty="0" smtClean="0"/>
              <a:t>: </a:t>
            </a:r>
            <a:r>
              <a:rPr lang="it-IT" i="1" dirty="0" smtClean="0"/>
              <a:t>cieco</a:t>
            </a:r>
            <a:r>
              <a:rPr lang="it-IT" dirty="0" smtClean="0"/>
              <a:t> = vedere / non vedere;  </a:t>
            </a:r>
            <a:r>
              <a:rPr lang="it-IT" i="1" dirty="0" smtClean="0"/>
              <a:t>sgridare</a:t>
            </a:r>
            <a:r>
              <a:rPr lang="it-IT" dirty="0" smtClean="0"/>
              <a:t> = comunicare / non comunicare, …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Ancora sulle tappe … 3. trasformazioni lungo l’asse narrativo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percorso riguarda tre personaggi: Gesù, Bartimeo, la folla</a:t>
            </a:r>
            <a:endParaRPr lang="it-IT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028481" cy="27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013176"/>
            <a:ext cx="5040560" cy="125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 Intrecci, opposizioni,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i="1" dirty="0" smtClean="0"/>
              <a:t>Opposizioni</a:t>
            </a:r>
            <a:r>
              <a:rPr lang="it-IT" i="1" dirty="0" smtClean="0"/>
              <a:t>:</a:t>
            </a:r>
          </a:p>
          <a:p>
            <a:pPr>
              <a:buNone/>
            </a:pPr>
            <a:r>
              <a:rPr lang="it-IT" i="1" dirty="0" smtClean="0"/>
              <a:t>Ges</a:t>
            </a:r>
            <a:r>
              <a:rPr lang="it-IT" i="1" dirty="0" smtClean="0"/>
              <a:t>ù </a:t>
            </a:r>
            <a:r>
              <a:rPr lang="it-IT" i="1" u="sng" dirty="0" smtClean="0"/>
              <a:t>usciva</a:t>
            </a:r>
            <a:r>
              <a:rPr lang="it-IT" i="1" dirty="0" smtClean="0"/>
              <a:t>, </a:t>
            </a:r>
            <a:r>
              <a:rPr lang="it-IT" i="1" u="sng" dirty="0" smtClean="0"/>
              <a:t>passava</a:t>
            </a:r>
            <a:r>
              <a:rPr lang="it-IT" i="1" dirty="0" smtClean="0"/>
              <a:t> / cieco </a:t>
            </a:r>
            <a:r>
              <a:rPr lang="it-IT" i="1" u="sng" dirty="0" smtClean="0"/>
              <a:t>seduto</a:t>
            </a:r>
          </a:p>
          <a:p>
            <a:pPr>
              <a:buNone/>
            </a:pPr>
            <a:r>
              <a:rPr lang="it-IT" dirty="0" smtClean="0"/>
              <a:t>Cieco </a:t>
            </a:r>
            <a:r>
              <a:rPr lang="it-IT" u="sng" dirty="0" smtClean="0"/>
              <a:t>grida</a:t>
            </a:r>
            <a:r>
              <a:rPr lang="it-IT" dirty="0" smtClean="0"/>
              <a:t> / Gesù in </a:t>
            </a:r>
            <a:r>
              <a:rPr lang="it-IT" u="sng" dirty="0" smtClean="0"/>
              <a:t>silenzio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Muoversi / stare</a:t>
            </a:r>
          </a:p>
          <a:p>
            <a:pPr>
              <a:buNone/>
            </a:pPr>
            <a:r>
              <a:rPr lang="it-IT" dirty="0" smtClean="0"/>
              <a:t>Gesù </a:t>
            </a:r>
            <a:r>
              <a:rPr lang="it-IT" u="sng" dirty="0" smtClean="0"/>
              <a:t>fermatosi</a:t>
            </a:r>
            <a:r>
              <a:rPr lang="it-IT" dirty="0" smtClean="0"/>
              <a:t> / Bartimeo </a:t>
            </a:r>
            <a:r>
              <a:rPr lang="it-IT" u="sng" dirty="0" smtClean="0"/>
              <a:t>balzò</a:t>
            </a:r>
            <a:r>
              <a:rPr lang="it-IT" dirty="0" smtClean="0"/>
              <a:t> in piedi</a:t>
            </a:r>
          </a:p>
          <a:p>
            <a:pPr>
              <a:buNone/>
            </a:pPr>
            <a:r>
              <a:rPr lang="it-IT" u="sng" dirty="0" smtClean="0"/>
              <a:t>Seguiva</a:t>
            </a:r>
            <a:r>
              <a:rPr lang="it-IT" dirty="0" smtClean="0"/>
              <a:t> Gesù per la via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5. 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i="1" dirty="0" smtClean="0"/>
              <a:t>L’immobilismo di Bartimeo non poteva incontrarsi col muoversi di Gesù</a:t>
            </a:r>
          </a:p>
          <a:p>
            <a:pPr>
              <a:buNone/>
            </a:pPr>
            <a:r>
              <a:rPr lang="it-IT" dirty="0" smtClean="0"/>
              <a:t>La svolta è nel grido di Bartimeo</a:t>
            </a:r>
          </a:p>
          <a:p>
            <a:pPr>
              <a:buNone/>
            </a:pPr>
            <a:r>
              <a:rPr lang="it-IT" dirty="0" smtClean="0"/>
              <a:t>La folla fa da ostacolo</a:t>
            </a:r>
          </a:p>
          <a:p>
            <a:pPr>
              <a:buNone/>
            </a:pPr>
            <a:r>
              <a:rPr lang="it-IT" dirty="0" smtClean="0"/>
              <a:t>… ma diventa tramite quando Gesù chiama</a:t>
            </a:r>
          </a:p>
          <a:p>
            <a:pPr>
              <a:buNone/>
            </a:pPr>
            <a:r>
              <a:rPr lang="it-IT" dirty="0" smtClean="0"/>
              <a:t>Bartimeo si muove verso Gesù</a:t>
            </a:r>
          </a:p>
          <a:p>
            <a:pPr>
              <a:buNone/>
            </a:pPr>
            <a:r>
              <a:rPr lang="it-IT" i="1" dirty="0" smtClean="0"/>
              <a:t>Bartimeo vede e segue </a:t>
            </a:r>
          </a:p>
          <a:p>
            <a:pPr>
              <a:buNone/>
            </a:pPr>
            <a:r>
              <a:rPr lang="it-IT" i="1" dirty="0" smtClean="0"/>
              <a:t>= il non incontro diventa incontro</a:t>
            </a:r>
            <a:endParaRPr lang="it-IT" i="1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quadrilatero semiotico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(Da leggere in senso antiorario)</a:t>
            </a:r>
            <a:endParaRPr lang="it-IT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100392" cy="33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L’esegesi è necessaria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200" dirty="0" smtClean="0"/>
              <a:t>… altrimenti rischiamo di far dire alla Bibbia quello che diciamo noi 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Non è sfoggio di cultura</a:t>
            </a:r>
          </a:p>
          <a:p>
            <a:pPr>
              <a:buNone/>
            </a:pPr>
            <a:r>
              <a:rPr lang="it-IT" sz="2200" dirty="0" smtClean="0"/>
              <a:t>Richiede studio, applicazione … e UMILTA’!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L’esegesi si può paragonare a un </a:t>
            </a:r>
            <a:r>
              <a:rPr lang="it-IT" sz="2200" u="sng" dirty="0" smtClean="0"/>
              <a:t>filtro</a:t>
            </a:r>
            <a:r>
              <a:rPr lang="it-IT" sz="2200" dirty="0" smtClean="0"/>
              <a:t> </a:t>
            </a:r>
          </a:p>
          <a:p>
            <a:pPr>
              <a:buNone/>
            </a:pPr>
            <a:r>
              <a:rPr lang="it-IT" sz="2200" dirty="0" smtClean="0"/>
              <a:t>che ci permette di comprendere il messaggio biblico.</a:t>
            </a:r>
            <a:endParaRPr lang="it-IT" sz="2200" dirty="0" smtClean="0"/>
          </a:p>
          <a:p>
            <a:pPr algn="ctr">
              <a:buNone/>
            </a:pPr>
            <a:endParaRPr lang="it-IT" sz="2200" dirty="0"/>
          </a:p>
          <a:p>
            <a:endParaRPr lang="it-IT" dirty="0"/>
          </a:p>
        </p:txBody>
      </p:sp>
      <p:pic>
        <p:nvPicPr>
          <p:cNvPr id="21506" name="Picture 2" descr="https://t3.ftcdn.net/jpg/00/69/17/86/240_F_69178632_cbFngiAojFMMmIE7sHV9YDXm9ygfeJ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1847850" cy="2286001"/>
          </a:xfrm>
          <a:prstGeom prst="rect">
            <a:avLst/>
          </a:prstGeom>
          <a:noFill/>
        </p:spPr>
      </p:pic>
      <p:pic>
        <p:nvPicPr>
          <p:cNvPr id="21508" name="Picture 4" descr="https://www.alternet.org/sites/default/files/styles/story_image/public/images/managed/storyimages_1340056319_bible.jpg?itok=qyyJlR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1800200" cy="1486617"/>
          </a:xfrm>
          <a:prstGeom prst="rect">
            <a:avLst/>
          </a:prstGeom>
          <a:noFill/>
        </p:spPr>
      </p:pic>
      <p:pic>
        <p:nvPicPr>
          <p:cNvPr id="21510" name="Picture 6" descr="Risultati immagini per fil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59832" y="40770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Sinossi tra i vari tipi di analisi</a:t>
            </a:r>
            <a:endParaRPr lang="it-IT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608511" cy="540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Abbiamo tralasciato il metodo diacronico (la successione di strati) perché richiederebbe la conoscenza delle lingue greca ed </a:t>
            </a:r>
            <a:r>
              <a:rPr lang="it-IT" i="1" dirty="0" smtClean="0"/>
              <a:t>e</a:t>
            </a:r>
            <a:r>
              <a:rPr lang="it-IT" i="1" dirty="0" smtClean="0"/>
              <a:t>braica.</a:t>
            </a:r>
          </a:p>
          <a:p>
            <a:r>
              <a:rPr lang="it-IT" dirty="0" smtClean="0"/>
              <a:t>Abbiamo però un metodo di lavoro, basato su strutture, analisi semantica, quadrilatero semiotico, ….</a:t>
            </a:r>
          </a:p>
          <a:p>
            <a:endParaRPr lang="it-IT" dirty="0" smtClean="0"/>
          </a:p>
          <a:p>
            <a:r>
              <a:rPr lang="it-IT" dirty="0" smtClean="0"/>
              <a:t>Possiamo tuttavia fare un altro passo ….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il passo ermeneutico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 smtClean="0"/>
              <a:t>Ripensiamo per un attimo ai verbi </a:t>
            </a:r>
            <a:r>
              <a:rPr lang="it-IT" i="1" u="sng" dirty="0" smtClean="0"/>
              <a:t>vedere</a:t>
            </a:r>
            <a:r>
              <a:rPr lang="it-IT" i="1" dirty="0" smtClean="0"/>
              <a:t>, </a:t>
            </a:r>
            <a:r>
              <a:rPr lang="it-IT" i="1" u="sng" dirty="0" smtClean="0"/>
              <a:t>incontrare</a:t>
            </a:r>
            <a:r>
              <a:rPr lang="it-IT" i="1" dirty="0" smtClean="0"/>
              <a:t>, </a:t>
            </a:r>
            <a:r>
              <a:rPr lang="it-IT" i="1" u="sng" dirty="0" smtClean="0"/>
              <a:t>conoscere</a:t>
            </a:r>
            <a:r>
              <a:rPr lang="it-IT" i="1" dirty="0" smtClean="0"/>
              <a:t>, </a:t>
            </a:r>
            <a:r>
              <a:rPr lang="it-IT" i="1" u="sng" dirty="0" smtClean="0"/>
              <a:t>seguire</a:t>
            </a:r>
            <a:r>
              <a:rPr lang="it-IT" i="1" dirty="0" smtClean="0"/>
              <a:t> (Gesù)</a:t>
            </a:r>
          </a:p>
          <a:p>
            <a:r>
              <a:rPr lang="it-IT" i="1" dirty="0" smtClean="0"/>
              <a:t>Sembra che ci sia un motore che azioni il tutto </a:t>
            </a:r>
          </a:p>
          <a:p>
            <a:r>
              <a:rPr lang="it-IT" i="1" dirty="0" smtClean="0"/>
              <a:t>Questo motore è la </a:t>
            </a:r>
            <a:r>
              <a:rPr lang="it-IT" b="1" i="1" dirty="0" smtClean="0"/>
              <a:t>fede</a:t>
            </a:r>
          </a:p>
          <a:p>
            <a:r>
              <a:rPr lang="it-IT" dirty="0" smtClean="0"/>
              <a:t>Una fede che lo porta a gridare, a superare l’ostacolo della folla, a fare l’incontro della vita</a:t>
            </a:r>
          </a:p>
          <a:p>
            <a:r>
              <a:rPr lang="it-IT" dirty="0" smtClean="0"/>
              <a:t>È una fede “cieca”, che va a tentoni, imperfetta, che nasce dalla disperazione, …</a:t>
            </a:r>
          </a:p>
          <a:p>
            <a:r>
              <a:rPr lang="it-IT" dirty="0" smtClean="0"/>
              <a:t>Dopo l’incontro con Gesù, la sua fede diventa sequela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cosa serve allora l’esegesi?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A riconoscere cosa c’è nel testo … ma anche cosa va’ oltre.</a:t>
            </a:r>
          </a:p>
          <a:p>
            <a:r>
              <a:rPr lang="it-IT" i="1" dirty="0" smtClean="0"/>
              <a:t>Provoca una riflessione edificante per la nostra vita di fede</a:t>
            </a:r>
          </a:p>
          <a:p>
            <a:r>
              <a:rPr lang="it-IT" i="1" dirty="0" smtClean="0"/>
              <a:t>Ci aiuta a leggere il testo per quello che è, non per quello che vorremmo.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significa?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Autofit/>
          </a:bodyPr>
          <a:lstStyle/>
          <a:p>
            <a:r>
              <a:rPr lang="it-IT" sz="1400" i="1" dirty="0" smtClean="0"/>
              <a:t>dal </a:t>
            </a:r>
            <a:r>
              <a:rPr lang="it-IT" sz="1400" i="1" dirty="0" smtClean="0"/>
              <a:t>greco </a:t>
            </a:r>
            <a:r>
              <a:rPr lang="it-IT" sz="1400" i="1" dirty="0" err="1" smtClean="0"/>
              <a:t>exēghesis</a:t>
            </a:r>
            <a:r>
              <a:rPr lang="it-IT" sz="1400" i="1" dirty="0" smtClean="0"/>
              <a:t>, </a:t>
            </a:r>
            <a:r>
              <a:rPr lang="it-IT" sz="1400" i="1" dirty="0" smtClean="0"/>
              <a:t>è …</a:t>
            </a:r>
          </a:p>
          <a:p>
            <a:r>
              <a:rPr lang="it-IT" sz="1400" i="1" dirty="0" smtClean="0"/>
              <a:t>"</a:t>
            </a:r>
            <a:r>
              <a:rPr lang="it-IT" sz="1400" i="1" dirty="0" smtClean="0"/>
              <a:t>racconto, </a:t>
            </a:r>
            <a:r>
              <a:rPr lang="it-IT" sz="1400" i="1" dirty="0" smtClean="0"/>
              <a:t>esposizione“ (Tucidide), "</a:t>
            </a:r>
            <a:r>
              <a:rPr lang="it-IT" sz="1400" i="1" dirty="0" smtClean="0"/>
              <a:t>spiegazione, </a:t>
            </a:r>
            <a:r>
              <a:rPr lang="it-IT" sz="1400" i="1" dirty="0" smtClean="0"/>
              <a:t>commento“ (</a:t>
            </a:r>
            <a:r>
              <a:rPr lang="it-IT" sz="1400" i="1" dirty="0" err="1" smtClean="0"/>
              <a:t>Polibio</a:t>
            </a:r>
            <a:r>
              <a:rPr lang="it-IT" sz="1400" i="1" dirty="0" smtClean="0"/>
              <a:t>), "interpretazione“ (Platone). </a:t>
            </a:r>
          </a:p>
          <a:p>
            <a:endParaRPr lang="it-IT" sz="2800" i="1" dirty="0" smtClean="0"/>
          </a:p>
          <a:p>
            <a:r>
              <a:rPr lang="it-IT" sz="2800" i="1" dirty="0" smtClean="0"/>
              <a:t>deriva </a:t>
            </a:r>
            <a:r>
              <a:rPr lang="it-IT" sz="2800" i="1" dirty="0" smtClean="0"/>
              <a:t>dal verbo ex- </a:t>
            </a:r>
            <a:r>
              <a:rPr lang="it-IT" sz="2800" i="1" dirty="0" err="1" smtClean="0"/>
              <a:t>ēgheomai</a:t>
            </a:r>
            <a:r>
              <a:rPr lang="it-IT" sz="2800" i="1" dirty="0" smtClean="0"/>
              <a:t> che, </a:t>
            </a:r>
            <a:endParaRPr lang="it-IT" sz="2800" i="1" dirty="0" smtClean="0"/>
          </a:p>
          <a:p>
            <a:r>
              <a:rPr lang="it-IT" sz="2800" i="1" dirty="0" smtClean="0"/>
              <a:t>in </a:t>
            </a:r>
            <a:r>
              <a:rPr lang="it-IT" sz="2800" i="1" dirty="0" smtClean="0"/>
              <a:t>senso concreto, significa </a:t>
            </a:r>
            <a:r>
              <a:rPr lang="it-IT" sz="2800" i="1" u="sng" dirty="0" smtClean="0"/>
              <a:t>condurre fuori</a:t>
            </a:r>
            <a:r>
              <a:rPr lang="it-IT" sz="2800" i="1" dirty="0" smtClean="0"/>
              <a:t>; </a:t>
            </a:r>
            <a:endParaRPr lang="it-IT" sz="2800" i="1" dirty="0" smtClean="0"/>
          </a:p>
          <a:p>
            <a:r>
              <a:rPr lang="it-IT" sz="2800" i="1" dirty="0" smtClean="0"/>
              <a:t>in </a:t>
            </a:r>
            <a:r>
              <a:rPr lang="it-IT" sz="2800" i="1" dirty="0" smtClean="0"/>
              <a:t>senso figurato significa </a:t>
            </a:r>
            <a:r>
              <a:rPr lang="it-IT" sz="2800" b="1" i="1" dirty="0" smtClean="0"/>
              <a:t>trarre fuori</a:t>
            </a:r>
            <a:r>
              <a:rPr lang="it-IT" sz="2800" i="1" dirty="0" smtClean="0"/>
              <a:t> (da un testo) </a:t>
            </a:r>
            <a:r>
              <a:rPr lang="it-IT" sz="2800" i="1" dirty="0" smtClean="0"/>
              <a:t>  </a:t>
            </a:r>
            <a:r>
              <a:rPr lang="it-IT" sz="2800" b="1" i="1" dirty="0" smtClean="0"/>
              <a:t>il </a:t>
            </a:r>
            <a:r>
              <a:rPr lang="it-IT" sz="2800" b="1" i="1" dirty="0" smtClean="0"/>
              <a:t>suo significato: spiegare, interpretare</a:t>
            </a:r>
            <a:r>
              <a:rPr lang="it-IT" sz="2800" i="1" dirty="0" smtClean="0"/>
              <a:t>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Esegesi ed Ermeneutica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Esegesi</a:t>
            </a:r>
            <a:r>
              <a:rPr lang="it-IT" dirty="0" smtClean="0"/>
              <a:t> cerca il </a:t>
            </a:r>
            <a:r>
              <a:rPr lang="it-IT" u="sng" dirty="0" smtClean="0"/>
              <a:t>senso originario</a:t>
            </a:r>
            <a:r>
              <a:rPr lang="it-IT" dirty="0" smtClean="0"/>
              <a:t>, ossia quello che l’autore voleva dire alla co</a:t>
            </a:r>
            <a:r>
              <a:rPr lang="it-IT" dirty="0" smtClean="0"/>
              <a:t>munità del suo tempo</a:t>
            </a:r>
            <a:endParaRPr lang="it-IT" dirty="0" smtClean="0"/>
          </a:p>
          <a:p>
            <a:r>
              <a:rPr lang="it-IT" u="sng" dirty="0" smtClean="0"/>
              <a:t>Ermeneutica</a:t>
            </a:r>
            <a:r>
              <a:rPr lang="it-IT" dirty="0" smtClean="0"/>
              <a:t> cerca il senso </a:t>
            </a:r>
            <a:r>
              <a:rPr lang="it-IT" u="sng" dirty="0" smtClean="0"/>
              <a:t>per il tempo presente</a:t>
            </a:r>
            <a:r>
              <a:rPr lang="it-IT" dirty="0" smtClean="0"/>
              <a:t>, ossia quello che la Parola dice oggi alla vita mia e della comunità</a:t>
            </a:r>
            <a:endParaRPr lang="it-IT" dirty="0"/>
          </a:p>
        </p:txBody>
      </p:sp>
      <p:pic>
        <p:nvPicPr>
          <p:cNvPr id="19458" name="Picture 2" descr="http://4.bp.blogspot.com/-N4i7rPJbG_Q/UVNj4s-dGLI/AAAAAAAAMj4/JOcT-TNfwdo/s1600/betrayal-last-su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69160"/>
            <a:ext cx="2173022" cy="1224136"/>
          </a:xfrm>
          <a:prstGeom prst="rect">
            <a:avLst/>
          </a:prstGeom>
          <a:noFill/>
        </p:spPr>
      </p:pic>
      <p:pic>
        <p:nvPicPr>
          <p:cNvPr id="19460" name="Picture 4" descr="http://comunitacristianadss.it/wp-content/uploads/2012/05/mat_1254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450007" cy="162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Sincronia e diacronia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u="sng" dirty="0" smtClean="0"/>
              <a:t>Approccio sincronico </a:t>
            </a:r>
          </a:p>
          <a:p>
            <a:pPr>
              <a:buNone/>
            </a:pPr>
            <a:r>
              <a:rPr lang="it-IT" dirty="0" smtClean="0"/>
              <a:t>= il testo così come lo vediamo oggi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u="sng" dirty="0" smtClean="0"/>
              <a:t>Approccio diacronico </a:t>
            </a:r>
          </a:p>
          <a:p>
            <a:pPr>
              <a:buNone/>
            </a:pPr>
            <a:r>
              <a:rPr lang="it-IT" dirty="0" smtClean="0"/>
              <a:t>= i vari strati di formazione </a:t>
            </a:r>
          </a:p>
          <a:p>
            <a:pPr>
              <a:buNone/>
            </a:pPr>
            <a:r>
              <a:rPr lang="it-IT" dirty="0" smtClean="0"/>
              <a:t>del testo</a:t>
            </a:r>
            <a:endParaRPr lang="it-IT" dirty="0"/>
          </a:p>
          <a:p>
            <a:endParaRPr lang="it-IT" dirty="0"/>
          </a:p>
        </p:txBody>
      </p:sp>
      <p:pic>
        <p:nvPicPr>
          <p:cNvPr id="18434" name="Picture 2" descr="Risultati immagini per pagina bibbia c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5"/>
            <a:ext cx="1368152" cy="1824202"/>
          </a:xfrm>
          <a:prstGeom prst="rect">
            <a:avLst/>
          </a:prstGeom>
          <a:noFill/>
        </p:spPr>
      </p:pic>
      <p:pic>
        <p:nvPicPr>
          <p:cNvPr id="18436" name="Picture 4" descr="Risultati immagini per testo bib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216414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sincronico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suddivido il testo generale in </a:t>
            </a:r>
            <a:r>
              <a:rPr lang="it-IT" i="1" u="sng" dirty="0" smtClean="0"/>
              <a:t>testi parziali</a:t>
            </a:r>
            <a:r>
              <a:rPr lang="it-IT" i="1" dirty="0" smtClean="0"/>
              <a:t> </a:t>
            </a:r>
          </a:p>
          <a:p>
            <a:pPr>
              <a:buNone/>
            </a:pPr>
            <a:r>
              <a:rPr lang="it-IT" i="1" dirty="0" smtClean="0"/>
              <a:t>Suddivido il testo parziale in </a:t>
            </a:r>
            <a:r>
              <a:rPr lang="it-IT" i="1" u="sng" dirty="0" smtClean="0"/>
              <a:t>segmenti</a:t>
            </a:r>
          </a:p>
          <a:p>
            <a:pPr>
              <a:buNone/>
            </a:pPr>
            <a:endParaRPr lang="it-IT" i="1" u="sng" dirty="0" smtClean="0"/>
          </a:p>
          <a:p>
            <a:pPr>
              <a:buNone/>
            </a:pPr>
            <a:r>
              <a:rPr lang="it-IT" i="1" dirty="0" smtClean="0"/>
              <a:t>Seguono la </a:t>
            </a:r>
            <a:r>
              <a:rPr lang="it-IT" i="1" u="sng" dirty="0" smtClean="0"/>
              <a:t>Analisi narrativa </a:t>
            </a:r>
            <a:r>
              <a:rPr lang="it-IT" i="1" dirty="0" smtClean="0"/>
              <a:t>(</a:t>
            </a:r>
            <a:r>
              <a:rPr lang="it-IT" i="1" dirty="0" smtClean="0"/>
              <a:t>cogli il significato globale</a:t>
            </a:r>
            <a:r>
              <a:rPr lang="it-IT" i="1" dirty="0" smtClean="0"/>
              <a:t>) e la </a:t>
            </a:r>
            <a:r>
              <a:rPr lang="it-IT" i="1" u="sng" dirty="0" smtClean="0"/>
              <a:t>Analisi semantica </a:t>
            </a:r>
            <a:r>
              <a:rPr lang="it-IT" i="1" dirty="0" smtClean="0"/>
              <a:t>(ti fai interrogare dal testo, prendi una posizione)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17410" name="Picture 2" descr="Risultati immagini per seg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76872"/>
            <a:ext cx="2173606" cy="76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 diacronico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critica testuale, critica storica, critica letteraria, critica </a:t>
            </a:r>
            <a:r>
              <a:rPr lang="it-IT" dirty="0" smtClean="0"/>
              <a:t>delle </a:t>
            </a:r>
            <a:r>
              <a:rPr lang="it-IT" dirty="0" smtClean="0"/>
              <a:t>tradizioni, delle fonti, delle </a:t>
            </a:r>
            <a:r>
              <a:rPr lang="it-IT" dirty="0" smtClean="0"/>
              <a:t>forme e dei generi </a:t>
            </a:r>
            <a:r>
              <a:rPr lang="it-IT" dirty="0" smtClean="0"/>
              <a:t>letterari, della </a:t>
            </a:r>
            <a:r>
              <a:rPr lang="it-IT" dirty="0" smtClean="0"/>
              <a:t>redazione e della </a:t>
            </a:r>
            <a:r>
              <a:rPr lang="it-IT" dirty="0" smtClean="0"/>
              <a:t>composizione, della tradizione, ricerca </a:t>
            </a:r>
            <a:r>
              <a:rPr lang="it-IT" dirty="0" smtClean="0"/>
              <a:t>dell'ambito vitale (</a:t>
            </a:r>
            <a:r>
              <a:rPr lang="it-IT" i="1" dirty="0" err="1" smtClean="0"/>
              <a:t>Sitz</a:t>
            </a:r>
            <a:r>
              <a:rPr lang="it-IT" i="1" dirty="0" smtClean="0"/>
              <a:t> </a:t>
            </a:r>
            <a:r>
              <a:rPr lang="it-IT" i="1" dirty="0" err="1" smtClean="0"/>
              <a:t>im</a:t>
            </a:r>
            <a:r>
              <a:rPr lang="it-IT" i="1" dirty="0" smtClean="0"/>
              <a:t> </a:t>
            </a:r>
            <a:r>
              <a:rPr lang="it-IT" i="1" dirty="0" err="1" smtClean="0"/>
              <a:t>Leben</a:t>
            </a:r>
            <a:r>
              <a:rPr lang="it-IT" i="1" dirty="0" smtClean="0"/>
              <a:t>)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Sincronico 1: Testi parziali e segmenti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000" b="1" i="1" dirty="0" smtClean="0"/>
              <a:t>Proviamo a circoscrivere un testo parziale, ad </a:t>
            </a:r>
            <a:r>
              <a:rPr lang="it-IT" sz="1000" b="1" i="1" dirty="0" err="1" smtClean="0"/>
              <a:t>es</a:t>
            </a:r>
            <a:r>
              <a:rPr lang="it-IT" sz="1000" b="1" i="1" dirty="0" smtClean="0"/>
              <a:t> in Mc 1,16-31.</a:t>
            </a:r>
          </a:p>
          <a:p>
            <a:endParaRPr lang="it-IT" sz="1000" b="1" i="1" dirty="0" smtClean="0"/>
          </a:p>
          <a:p>
            <a:r>
              <a:rPr lang="it-IT" sz="1000" b="1" i="1" dirty="0" smtClean="0"/>
              <a:t>Marco </a:t>
            </a:r>
            <a:r>
              <a:rPr lang="it-IT" sz="1000" b="1" i="1" dirty="0" smtClean="0"/>
              <a:t>1:16 Mentre passava lungo il mare di Galilea, egli vide Simone e Andrea, fratello di Simone, che gettavano la rete in mare, perché erano pescatori. </a:t>
            </a:r>
          </a:p>
          <a:p>
            <a:r>
              <a:rPr lang="it-IT" sz="1000" b="1" i="1" dirty="0" smtClean="0"/>
              <a:t>1:17 Gesù disse loro: «Seguitemi, e io farò di voi dei pescatori di uomini». </a:t>
            </a:r>
          </a:p>
          <a:p>
            <a:r>
              <a:rPr lang="it-IT" sz="1000" b="1" i="1" dirty="0" smtClean="0"/>
              <a:t>1:18 Essi, lasciate subito le reti, lo seguirono. </a:t>
            </a:r>
          </a:p>
          <a:p>
            <a:r>
              <a:rPr lang="it-IT" sz="1000" b="1" i="1" dirty="0" smtClean="0"/>
              <a:t>1:19 Poi, andando un po' più oltre, vide Giacomo, figlio di </a:t>
            </a:r>
            <a:r>
              <a:rPr lang="it-IT" sz="1000" b="1" i="1" dirty="0" err="1" smtClean="0"/>
              <a:t>Zebedeo</a:t>
            </a:r>
            <a:r>
              <a:rPr lang="it-IT" sz="1000" b="1" i="1" dirty="0" smtClean="0"/>
              <a:t>, e Giovanni, suo fratello, che anch'essi in barca rassettavano le reti; </a:t>
            </a:r>
          </a:p>
          <a:p>
            <a:r>
              <a:rPr lang="it-IT" sz="1000" b="1" i="1" dirty="0" smtClean="0"/>
              <a:t>1:20 e subito li chiamò; ed essi, lasciato </a:t>
            </a:r>
            <a:r>
              <a:rPr lang="it-IT" sz="1000" b="1" i="1" dirty="0" err="1" smtClean="0"/>
              <a:t>Zebedeo</a:t>
            </a:r>
            <a:r>
              <a:rPr lang="it-IT" sz="1000" b="1" i="1" dirty="0" smtClean="0"/>
              <a:t> loro padre nella barca con gli operai, se ne andarono dietro a lui. 	</a:t>
            </a:r>
            <a:endParaRPr lang="it-IT" sz="1000" b="1" i="1" dirty="0" smtClean="0"/>
          </a:p>
          <a:p>
            <a:endParaRPr lang="it-IT" sz="1000" b="1" i="1" dirty="0" smtClean="0"/>
          </a:p>
          <a:p>
            <a:r>
              <a:rPr lang="it-IT" sz="1000" b="1" dirty="0" smtClean="0"/>
              <a:t>1:21 Vennero a </a:t>
            </a:r>
            <a:r>
              <a:rPr lang="it-IT" sz="1000" b="1" dirty="0" smtClean="0"/>
              <a:t>Cafarnao; </a:t>
            </a:r>
            <a:r>
              <a:rPr lang="it-IT" sz="1000" b="1" dirty="0" smtClean="0"/>
              <a:t>e subito, il sabato, Gesù, entrato nella sinagoga, insegnava. </a:t>
            </a:r>
          </a:p>
          <a:p>
            <a:r>
              <a:rPr lang="it-IT" sz="1000" b="1" dirty="0" smtClean="0"/>
              <a:t>1:22 Essi si stupivano del suo insegnamento, perché egli insegnava loro come uno che ha autorità e non co-me gli scribi. </a:t>
            </a:r>
          </a:p>
          <a:p>
            <a:r>
              <a:rPr lang="it-IT" sz="1000" b="1" dirty="0" smtClean="0"/>
              <a:t>1:23 In quel momento si trovava nella loro sinagoga un uomo posseduto da uno spirito immondo, il quale prese a gridare: </a:t>
            </a:r>
          </a:p>
          <a:p>
            <a:r>
              <a:rPr lang="it-IT" sz="1000" b="1" dirty="0" smtClean="0"/>
              <a:t>1:24 «Che c'è fra noi e te, Gesù Nazareno? Sei venuto per mandarci in perdizione? Io so chi sei: Il Santo di Dio!» </a:t>
            </a:r>
          </a:p>
          <a:p>
            <a:r>
              <a:rPr lang="it-IT" sz="1000" b="1" dirty="0" smtClean="0"/>
              <a:t>1:25 Gesù lo sgridò, dicendo: «Sta' zitto ed esci da costui!» </a:t>
            </a:r>
          </a:p>
          <a:p>
            <a:r>
              <a:rPr lang="it-IT" sz="1000" b="1" dirty="0" smtClean="0"/>
              <a:t>1:26 E lo spirito immondo, straziandolo e gridando forte, uscì da lui. </a:t>
            </a:r>
          </a:p>
          <a:p>
            <a:r>
              <a:rPr lang="it-IT" sz="1000" b="1" dirty="0" smtClean="0"/>
              <a:t>1:27 E tutti si stupirono e si domandavano tra di loro: «Che cos'è mai questo? È un nuovo insegnamento da-to con autorità! Egli comanda perfino agli spiriti immondi, ed essi gli ubbidiscono!» </a:t>
            </a:r>
          </a:p>
          <a:p>
            <a:r>
              <a:rPr lang="it-IT" sz="1000" b="1" dirty="0" smtClean="0"/>
              <a:t>1:28 La sua fama si divulgò subito dappertutto, nella circostante regione della Galilea. 	</a:t>
            </a:r>
          </a:p>
          <a:p>
            <a:endParaRPr lang="it-IT" sz="1000" b="1" i="1" dirty="0" smtClean="0"/>
          </a:p>
          <a:p>
            <a:r>
              <a:rPr lang="it-IT" sz="1000" b="1" i="1" dirty="0" smtClean="0"/>
              <a:t>1:29 </a:t>
            </a:r>
            <a:r>
              <a:rPr lang="it-IT" sz="1000" b="1" i="1" dirty="0" smtClean="0"/>
              <a:t>Appena usciti dalla sinagoga, andarono con Giacomo e Giovanni in casa di Simone e di Andrea. </a:t>
            </a:r>
          </a:p>
          <a:p>
            <a:r>
              <a:rPr lang="it-IT" sz="1000" b="1" i="1" dirty="0" smtClean="0"/>
              <a:t>1:30 La suocera di Simone era a letto con la febbre; ed essi subito gliene parlarono; </a:t>
            </a:r>
          </a:p>
          <a:p>
            <a:r>
              <a:rPr lang="it-IT" sz="1000" b="1" i="1" dirty="0" smtClean="0"/>
              <a:t>1:31 egli, avvicinatosi, la prese per la mano e la fece alzare; la febbre la lasciò ed ella si mise a servirli. </a:t>
            </a:r>
            <a:r>
              <a:rPr lang="it-IT" sz="800" b="1" i="1" dirty="0" smtClean="0"/>
              <a:t>	</a:t>
            </a:r>
          </a:p>
          <a:p>
            <a:pPr>
              <a:buNone/>
            </a:pPr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“segmentiamo”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1800" i="1" dirty="0" smtClean="0"/>
              <a:t>“I criteri principali sono il cambio di luogo e tempo, entrata e uscita dei personaggi, …</a:t>
            </a:r>
          </a:p>
          <a:p>
            <a:pPr>
              <a:buNone/>
            </a:pPr>
            <a:endParaRPr lang="it-IT" sz="1800" i="1" dirty="0" smtClean="0"/>
          </a:p>
          <a:p>
            <a:r>
              <a:rPr lang="it-IT" sz="1200" b="1" dirty="0" smtClean="0"/>
              <a:t>1:21a Vennero a </a:t>
            </a:r>
            <a:r>
              <a:rPr lang="it-IT" sz="1200" b="1" dirty="0" err="1" smtClean="0"/>
              <a:t>Capernaum</a:t>
            </a:r>
            <a:r>
              <a:rPr lang="it-IT" sz="1200" b="1" dirty="0" smtClean="0"/>
              <a:t>; </a:t>
            </a:r>
          </a:p>
          <a:p>
            <a:r>
              <a:rPr lang="it-IT" sz="1200" b="1" dirty="0" smtClean="0"/>
              <a:t>1:21b e subito, il sabato, entrato nella sinagoga, </a:t>
            </a:r>
          </a:p>
          <a:p>
            <a:r>
              <a:rPr lang="it-IT" sz="1200" b="1" dirty="0" smtClean="0"/>
              <a:t>1:21c Gesù insegnava </a:t>
            </a:r>
          </a:p>
          <a:p>
            <a:r>
              <a:rPr lang="it-IT" sz="1200" b="1" dirty="0" smtClean="0"/>
              <a:t>1:22a Essi si stupivano del suo insegnamento, </a:t>
            </a:r>
          </a:p>
          <a:p>
            <a:r>
              <a:rPr lang="it-IT" sz="1200" b="1" dirty="0" smtClean="0"/>
              <a:t>1:22b perché egli insegnava loro come uno che ha autorità e non come gli scribi. </a:t>
            </a:r>
          </a:p>
          <a:p>
            <a:r>
              <a:rPr lang="it-IT" sz="1200" b="1" dirty="0" smtClean="0"/>
              <a:t>1:23a In quel momento si trovava nella loro sinagoga un uomo posseduto da uno spirito immondo, </a:t>
            </a:r>
          </a:p>
          <a:p>
            <a:r>
              <a:rPr lang="it-IT" sz="1200" b="1" dirty="0" smtClean="0"/>
              <a:t>1:23b il quale prese a gridare: </a:t>
            </a:r>
          </a:p>
          <a:p>
            <a:r>
              <a:rPr lang="it-IT" sz="1200" b="1" dirty="0" smtClean="0"/>
              <a:t>1:24a «Che c'è fra noi e te, Gesù Nazareno? </a:t>
            </a:r>
          </a:p>
          <a:p>
            <a:r>
              <a:rPr lang="it-IT" sz="1200" b="1" dirty="0" smtClean="0"/>
              <a:t>1:24b Sei venuto per mandarci in perdizione? </a:t>
            </a:r>
          </a:p>
          <a:p>
            <a:r>
              <a:rPr lang="it-IT" sz="1200" b="1" dirty="0" smtClean="0"/>
              <a:t>1:24c Io so chi sei: Il Santo di Dio!» </a:t>
            </a:r>
            <a:endParaRPr lang="it-IT" sz="1200" b="1" dirty="0" smtClean="0"/>
          </a:p>
          <a:p>
            <a:r>
              <a:rPr lang="it-IT" sz="1200" b="1" dirty="0" smtClean="0"/>
              <a:t>1:25a Gesù lo sgridò, </a:t>
            </a:r>
          </a:p>
          <a:p>
            <a:r>
              <a:rPr lang="it-IT" sz="1200" b="1" dirty="0" smtClean="0"/>
              <a:t>1:25b dicendo: </a:t>
            </a:r>
          </a:p>
          <a:p>
            <a:r>
              <a:rPr lang="it-IT" sz="1200" b="1" dirty="0" smtClean="0"/>
              <a:t>1:25c «Sta' zitto </a:t>
            </a:r>
          </a:p>
          <a:p>
            <a:r>
              <a:rPr lang="it-IT" sz="1200" b="1" dirty="0" smtClean="0"/>
              <a:t>1:25d ed esci da costui!» </a:t>
            </a:r>
          </a:p>
          <a:p>
            <a:r>
              <a:rPr lang="it-IT" sz="1200" b="1" dirty="0" smtClean="0"/>
              <a:t>1:26a E lo spirito immondo, straziandolo </a:t>
            </a:r>
          </a:p>
          <a:p>
            <a:r>
              <a:rPr lang="it-IT" sz="1200" b="1" dirty="0" smtClean="0"/>
              <a:t>1:26b e gridando forte, </a:t>
            </a:r>
          </a:p>
          <a:p>
            <a:r>
              <a:rPr lang="it-IT" sz="1200" b="1" dirty="0" smtClean="0"/>
              <a:t>1:26c uscì da lui. </a:t>
            </a:r>
          </a:p>
          <a:p>
            <a:r>
              <a:rPr lang="it-IT" sz="1200" b="1" dirty="0" smtClean="0"/>
              <a:t>1:27a E tutti si stupirono </a:t>
            </a:r>
          </a:p>
          <a:p>
            <a:r>
              <a:rPr lang="it-IT" sz="1200" b="1" dirty="0" smtClean="0"/>
              <a:t>1:27b e si domandavano tra di loro: </a:t>
            </a:r>
          </a:p>
          <a:p>
            <a:r>
              <a:rPr lang="it-IT" sz="1200" b="1" dirty="0" smtClean="0"/>
              <a:t>1:27c «Che cos'è mai questo? </a:t>
            </a:r>
          </a:p>
          <a:p>
            <a:r>
              <a:rPr lang="it-IT" sz="1200" b="1" dirty="0" smtClean="0"/>
              <a:t>1:27d È un nuovo insegnamento dato con autorità! </a:t>
            </a:r>
          </a:p>
          <a:p>
            <a:r>
              <a:rPr lang="it-IT" sz="1200" b="1" dirty="0" smtClean="0"/>
              <a:t>1:27e Egli comanda perfino agli spiriti immondi, </a:t>
            </a:r>
          </a:p>
          <a:p>
            <a:r>
              <a:rPr lang="it-IT" sz="1200" b="1" dirty="0" smtClean="0"/>
              <a:t>1:27f ed essi gli ubbidiscono!» </a:t>
            </a:r>
          </a:p>
          <a:p>
            <a:r>
              <a:rPr lang="it-IT" sz="1200" b="1" dirty="0" smtClean="0"/>
              <a:t>1:28 La sua fama si divulgò subito dappertutto, nella circostante regione della Galilea. </a:t>
            </a:r>
            <a:endParaRPr lang="it-IT" sz="1200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1162</Words>
  <Application>Microsoft Office PowerPoint</Application>
  <PresentationFormat>Presentazione su schermo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Esegesi</vt:lpstr>
      <vt:lpstr>L’esegesi è necessaria</vt:lpstr>
      <vt:lpstr>Cosa significa?</vt:lpstr>
      <vt:lpstr>Esegesi ed Ermeneutica</vt:lpstr>
      <vt:lpstr>Sincronia e diacronia</vt:lpstr>
      <vt:lpstr>Metodo sincronico</vt:lpstr>
      <vt:lpstr>Metodo diacronico</vt:lpstr>
      <vt:lpstr>Sincronico 1: Testi parziali e segmenti</vt:lpstr>
      <vt:lpstr>“segmentiamo”</vt:lpstr>
      <vt:lpstr>Dai segmenti alla “macro-struttura”</vt:lpstr>
      <vt:lpstr>Dalla macro struttura  alla “suddivisione narrativa”</vt:lpstr>
      <vt:lpstr>Sincronico 2: Analisi narrativa</vt:lpstr>
      <vt:lpstr>Tappe dell’analisi narrativa</vt:lpstr>
      <vt:lpstr>Sincronico 3: analisi semantica  (= studio del significato)</vt:lpstr>
      <vt:lpstr>Tappe dell’analisi semantica</vt:lpstr>
      <vt:lpstr>Ancora sulle tappe … 3. trasformazioni lungo l’asse narrativo</vt:lpstr>
      <vt:lpstr>4. Intrecci, opposizioni, …</vt:lpstr>
      <vt:lpstr>5. conclusioni</vt:lpstr>
      <vt:lpstr>6. quadrilatero semiotico</vt:lpstr>
      <vt:lpstr>Sinossi tra i vari tipi di analisi</vt:lpstr>
      <vt:lpstr>Conclusioni</vt:lpstr>
      <vt:lpstr>… il passo ermeneutico …</vt:lpstr>
      <vt:lpstr>A cosa serve allora l’esegesi?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all’AT</dc:title>
  <dc:creator>d</dc:creator>
  <cp:lastModifiedBy>d</cp:lastModifiedBy>
  <cp:revision>57</cp:revision>
  <dcterms:created xsi:type="dcterms:W3CDTF">2015-10-20T08:08:30Z</dcterms:created>
  <dcterms:modified xsi:type="dcterms:W3CDTF">2017-10-27T21:07:21Z</dcterms:modified>
</cp:coreProperties>
</file>