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B3F-2331-44A6-8F62-BC0A4B345067}" type="datetimeFigureOut">
              <a:rPr lang="it-IT" smtClean="0"/>
              <a:pPr/>
              <a:t>28/10/2017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4E61-266A-466D-87CD-927F5EF860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B3F-2331-44A6-8F62-BC0A4B345067}" type="datetimeFigureOut">
              <a:rPr lang="it-IT" smtClean="0"/>
              <a:pPr/>
              <a:t>28/10/2017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4E61-266A-466D-87CD-927F5EF860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B3F-2331-44A6-8F62-BC0A4B345067}" type="datetimeFigureOut">
              <a:rPr lang="it-IT" smtClean="0"/>
              <a:pPr/>
              <a:t>28/10/2017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4E61-266A-466D-87CD-927F5EF860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B3F-2331-44A6-8F62-BC0A4B345067}" type="datetimeFigureOut">
              <a:rPr lang="it-IT" smtClean="0"/>
              <a:pPr/>
              <a:t>28/10/2017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4E61-266A-466D-87CD-927F5EF860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B3F-2331-44A6-8F62-BC0A4B345067}" type="datetimeFigureOut">
              <a:rPr lang="it-IT" smtClean="0"/>
              <a:pPr/>
              <a:t>28/10/2017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4E61-266A-466D-87CD-927F5EF860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B3F-2331-44A6-8F62-BC0A4B345067}" type="datetimeFigureOut">
              <a:rPr lang="it-IT" smtClean="0"/>
              <a:pPr/>
              <a:t>28/10/2017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4E61-266A-466D-87CD-927F5EF860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B3F-2331-44A6-8F62-BC0A4B345067}" type="datetimeFigureOut">
              <a:rPr lang="it-IT" smtClean="0"/>
              <a:pPr/>
              <a:t>28/10/2017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4E61-266A-466D-87CD-927F5EF860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B3F-2331-44A6-8F62-BC0A4B345067}" type="datetimeFigureOut">
              <a:rPr lang="it-IT" smtClean="0"/>
              <a:pPr/>
              <a:t>28/10/2017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4E61-266A-466D-87CD-927F5EF860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B3F-2331-44A6-8F62-BC0A4B345067}" type="datetimeFigureOut">
              <a:rPr lang="it-IT" smtClean="0"/>
              <a:pPr/>
              <a:t>28/10/2017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4E61-266A-466D-87CD-927F5EF860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B3F-2331-44A6-8F62-BC0A4B345067}" type="datetimeFigureOut">
              <a:rPr lang="it-IT" smtClean="0"/>
              <a:pPr/>
              <a:t>28/10/2017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4E61-266A-466D-87CD-927F5EF860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2B3F-2331-44A6-8F62-BC0A4B345067}" type="datetimeFigureOut">
              <a:rPr lang="it-IT" smtClean="0"/>
              <a:pPr/>
              <a:t>28/10/2017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54E61-266A-466D-87CD-927F5EF860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52B3F-2331-44A6-8F62-BC0A4B345067}" type="datetimeFigureOut">
              <a:rPr lang="it-IT" smtClean="0"/>
              <a:pPr/>
              <a:t>28/10/2017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54E61-266A-466D-87CD-927F5EF860E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 preghiera e la “lectio divina”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Liberamente tratto da C. M. Martini</a:t>
            </a:r>
          </a:p>
          <a:p>
            <a:r>
              <a:rPr lang="it-IT" dirty="0" smtClean="0"/>
              <a:t>per </a:t>
            </a:r>
            <a:r>
              <a:rPr lang="it-IT" dirty="0" err="1" smtClean="0"/>
              <a:t>atma.org</a:t>
            </a:r>
            <a:endParaRPr lang="it-IT" dirty="0"/>
          </a:p>
        </p:txBody>
      </p:sp>
      <p:sp>
        <p:nvSpPr>
          <p:cNvPr id="3074" name="AutoShape 2" descr="Risultati immagini per lectio div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6" name="AutoShape 4" descr="Risultati immagini per lectio div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8" name="Picture 6" descr="Risultati immagini per lectio div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88640"/>
            <a:ext cx="2024336" cy="2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Rischi della lectio divina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>
            <a:normAutofit/>
          </a:bodyPr>
          <a:lstStyle/>
          <a:p>
            <a:r>
              <a:rPr lang="it-IT" sz="1800" u="sng" dirty="0" smtClean="0"/>
              <a:t>Strumento per criticare</a:t>
            </a:r>
            <a:r>
              <a:rPr lang="it-IT" sz="1800" dirty="0" smtClean="0"/>
              <a:t> il mondo e le persone: si rischia la deriva, mentre il Testo guarda il mondo intero, non solo la nostra cerchia.</a:t>
            </a:r>
          </a:p>
          <a:p>
            <a:r>
              <a:rPr lang="it-IT" sz="1800" u="sng" dirty="0" smtClean="0"/>
              <a:t>Occasione per sfoggiare cultura</a:t>
            </a:r>
            <a:r>
              <a:rPr lang="it-IT" sz="1800" dirty="0" smtClean="0"/>
              <a:t>: è utile sapere ma il tutto va calato nella vita, non restare fine a se stesso.</a:t>
            </a:r>
          </a:p>
          <a:p>
            <a:r>
              <a:rPr lang="it-IT" sz="1800" u="sng" dirty="0" smtClean="0"/>
              <a:t>Modo per affermare una tematica</a:t>
            </a:r>
            <a:r>
              <a:rPr lang="it-IT" sz="1800" dirty="0" smtClean="0"/>
              <a:t>, preferendola ad altre (carità, …). La lectio guarda il messaggio globale della Scrittura, le parti non sono realtà a sé stanti.</a:t>
            </a:r>
            <a:endParaRPr lang="it-IT" sz="1800" dirty="0"/>
          </a:p>
        </p:txBody>
      </p:sp>
      <p:pic>
        <p:nvPicPr>
          <p:cNvPr id="22530" name="Picture 2" descr="Risultati immagini per litigare in gruppo condomin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89040"/>
            <a:ext cx="4000243" cy="2653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esempio di lectio divina: Sal 23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268760"/>
            <a:ext cx="4464496" cy="4896544"/>
          </a:xfrm>
        </p:spPr>
        <p:txBody>
          <a:bodyPr>
            <a:normAutofit fontScale="92500" lnSpcReduction="10000"/>
          </a:bodyPr>
          <a:lstStyle/>
          <a:p>
            <a:r>
              <a:rPr lang="it-IT" sz="1800" dirty="0" smtClean="0"/>
              <a:t>Il Signore è il mio pastore:</a:t>
            </a:r>
            <a:br>
              <a:rPr lang="it-IT" sz="1800" dirty="0" smtClean="0"/>
            </a:br>
            <a:r>
              <a:rPr lang="it-IT" sz="1800" dirty="0" smtClean="0"/>
              <a:t>non manco di nulla.</a:t>
            </a:r>
          </a:p>
          <a:p>
            <a:r>
              <a:rPr lang="it-IT" sz="1800" baseline="30000" dirty="0" smtClean="0"/>
              <a:t>2</a:t>
            </a:r>
            <a:r>
              <a:rPr lang="it-IT" sz="1800" dirty="0" smtClean="0"/>
              <a:t> Su pascoli erbosi mi fa riposare,</a:t>
            </a:r>
            <a:br>
              <a:rPr lang="it-IT" sz="1800" dirty="0" smtClean="0"/>
            </a:br>
            <a:r>
              <a:rPr lang="it-IT" sz="1800" dirty="0" smtClean="0"/>
              <a:t>ad acque tranquille mi conduce.</a:t>
            </a:r>
          </a:p>
          <a:p>
            <a:r>
              <a:rPr lang="it-IT" sz="1800" baseline="30000" dirty="0" smtClean="0"/>
              <a:t>3</a:t>
            </a:r>
            <a:r>
              <a:rPr lang="it-IT" sz="1800" dirty="0" smtClean="0"/>
              <a:t> Rinfranca l'anima mia, </a:t>
            </a:r>
            <a:br>
              <a:rPr lang="it-IT" sz="1800" dirty="0" smtClean="0"/>
            </a:br>
            <a:r>
              <a:rPr lang="it-IT" sz="1800" dirty="0" smtClean="0"/>
              <a:t>mi guida per il giusto cammino</a:t>
            </a:r>
            <a:br>
              <a:rPr lang="it-IT" sz="1800" dirty="0" smtClean="0"/>
            </a:br>
            <a:r>
              <a:rPr lang="it-IT" sz="1800" dirty="0" smtClean="0"/>
              <a:t>a motivo del suo nome.</a:t>
            </a:r>
          </a:p>
          <a:p>
            <a:r>
              <a:rPr lang="it-IT" sz="1800" baseline="30000" dirty="0" smtClean="0"/>
              <a:t>4</a:t>
            </a:r>
            <a:r>
              <a:rPr lang="it-IT" sz="1800" dirty="0" smtClean="0"/>
              <a:t> Anche se vado per una valle oscura,</a:t>
            </a:r>
            <a:br>
              <a:rPr lang="it-IT" sz="1800" dirty="0" smtClean="0"/>
            </a:br>
            <a:r>
              <a:rPr lang="it-IT" sz="1800" dirty="0" smtClean="0"/>
              <a:t>non temo alcun male, </a:t>
            </a:r>
            <a:r>
              <a:rPr lang="it-IT" sz="1800" dirty="0" smtClean="0"/>
              <a:t>perché </a:t>
            </a:r>
            <a:r>
              <a:rPr lang="it-IT" sz="1800" dirty="0" smtClean="0"/>
              <a:t>tu sei con me.</a:t>
            </a:r>
            <a:br>
              <a:rPr lang="it-IT" sz="1800" dirty="0" smtClean="0"/>
            </a:br>
            <a:r>
              <a:rPr lang="it-IT" sz="1800" dirty="0" smtClean="0"/>
              <a:t>Il tuo bastone e il tuo vincastro</a:t>
            </a:r>
            <a:br>
              <a:rPr lang="it-IT" sz="1800" dirty="0" smtClean="0"/>
            </a:br>
            <a:r>
              <a:rPr lang="it-IT" sz="1800" dirty="0" smtClean="0"/>
              <a:t>mi danno sicurezza.</a:t>
            </a:r>
          </a:p>
          <a:p>
            <a:r>
              <a:rPr lang="it-IT" sz="1800" baseline="30000" dirty="0" smtClean="0"/>
              <a:t>5</a:t>
            </a:r>
            <a:r>
              <a:rPr lang="it-IT" sz="1800" dirty="0" smtClean="0"/>
              <a:t> Davanti a me tu prepari una mensa</a:t>
            </a:r>
            <a:br>
              <a:rPr lang="it-IT" sz="1800" dirty="0" smtClean="0"/>
            </a:br>
            <a:r>
              <a:rPr lang="it-IT" sz="1800" dirty="0" smtClean="0"/>
              <a:t>sotto gli occhi dei miei nemici.</a:t>
            </a:r>
            <a:br>
              <a:rPr lang="it-IT" sz="1800" dirty="0" smtClean="0"/>
            </a:br>
            <a:r>
              <a:rPr lang="it-IT" sz="1800" dirty="0" smtClean="0"/>
              <a:t>Ungi di olio il mio capo;</a:t>
            </a:r>
            <a:br>
              <a:rPr lang="it-IT" sz="1800" dirty="0" smtClean="0"/>
            </a:br>
            <a:r>
              <a:rPr lang="it-IT" sz="1800" dirty="0" smtClean="0"/>
              <a:t>il mio calice trabocca.</a:t>
            </a:r>
          </a:p>
          <a:p>
            <a:r>
              <a:rPr lang="it-IT" sz="1800" baseline="30000" dirty="0" smtClean="0"/>
              <a:t>6</a:t>
            </a:r>
            <a:r>
              <a:rPr lang="it-IT" sz="1800" dirty="0" smtClean="0"/>
              <a:t> Sì, bontà e fedeltà mi saranno compagne</a:t>
            </a:r>
            <a:br>
              <a:rPr lang="it-IT" sz="1800" dirty="0" smtClean="0"/>
            </a:br>
            <a:r>
              <a:rPr lang="it-IT" sz="1800" dirty="0" smtClean="0"/>
              <a:t>tutti i giorni della mia vita,</a:t>
            </a:r>
            <a:br>
              <a:rPr lang="it-IT" sz="1800" dirty="0" smtClean="0"/>
            </a:br>
            <a:r>
              <a:rPr lang="it-IT" sz="1800" dirty="0" smtClean="0"/>
              <a:t>abiterò ancora nella casa del Signore</a:t>
            </a:r>
            <a:br>
              <a:rPr lang="it-IT" sz="1800" dirty="0" smtClean="0"/>
            </a:br>
            <a:r>
              <a:rPr lang="it-IT" sz="1800" dirty="0" smtClean="0"/>
              <a:t>per lunghi giorni.</a:t>
            </a:r>
            <a:endParaRPr lang="it-IT" sz="1800" dirty="0"/>
          </a:p>
        </p:txBody>
      </p:sp>
      <p:pic>
        <p:nvPicPr>
          <p:cNvPr id="1026" name="Picture 2" descr="Risultati immagini per signore mio past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05064"/>
            <a:ext cx="3048000" cy="2009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Titolo del Salmo?  </a:t>
            </a:r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539552" y="1268760"/>
            <a:ext cx="4464496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Signore è il mio pastore: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 manco di nulla.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 pascoli erbosi mi fa riposare,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 acque tranquille mi conduce.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Rinfranca l'anima mia, 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 guida per il giusto cammino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motivo del suo nome.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Anche se vado per una valle oscura,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 temo alcun male, perché </a:t>
            </a:r>
            <a:r>
              <a:rPr kumimoji="0" lang="it-IT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 sei con me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tuo bastone e il tuo vincastro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 danno sicurezza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Davanti a me tu prepari una mensa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sotto gli occhi dei miei nemici.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Ungi di olio il mio capo;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mio calice trabocca.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Sì, bontà e fedeltà mi saranno compagne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tutti i giorni della mia vita,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abiterò ancora nella casa del Signore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lunghi giorni.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5220072" y="1268760"/>
            <a:ext cx="3600400" cy="4525963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Di solito questo salmo è definito del “Buon Pastore”, ma tale immagine viene sviluppata fino al v. 4; dal 5 in poi si parla dell’ospite.</a:t>
            </a:r>
          </a:p>
          <a:p>
            <a:r>
              <a:rPr lang="it-IT" dirty="0" smtClean="0"/>
              <a:t>Secondo Martini il titolo più appropriato è “(perché) tu sei con me”, perché esprime la certezza di una presenza.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“Lectio” del Salmo (1): sottolineature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9504" y="1484784"/>
            <a:ext cx="4464496" cy="4896544"/>
          </a:xfrm>
        </p:spPr>
        <p:txBody>
          <a:bodyPr>
            <a:normAutofit/>
          </a:bodyPr>
          <a:lstStyle/>
          <a:p>
            <a:r>
              <a:rPr lang="it-IT" sz="1800" dirty="0" smtClean="0"/>
              <a:t>Due sono i personaggi (neretto e sottolineato): il Signore e colui che parla.</a:t>
            </a:r>
          </a:p>
          <a:p>
            <a:r>
              <a:rPr lang="it-IT" sz="1800" dirty="0" smtClean="0"/>
              <a:t>Nove sono le azioni del Pastore (in blu), per indicare come il Signore si prende cura del salmista.</a:t>
            </a:r>
          </a:p>
          <a:p>
            <a:r>
              <a:rPr lang="it-IT" sz="1800" dirty="0" smtClean="0"/>
              <a:t>Cinque sono le conseguenze per l’autore (in rosso).</a:t>
            </a:r>
          </a:p>
          <a:p>
            <a:endParaRPr lang="it-IT" sz="1800" dirty="0" smtClean="0"/>
          </a:p>
          <a:p>
            <a:r>
              <a:rPr lang="it-IT" sz="1800" dirty="0" smtClean="0"/>
              <a:t>Si tratta di un dialogo affettuoso, fiducioso, familiare.</a:t>
            </a:r>
          </a:p>
          <a:p>
            <a:r>
              <a:rPr lang="it-IT" sz="1800" dirty="0" smtClean="0"/>
              <a:t>Non troviamo richieste particolari, ma solo la consapevolezza di un credente la cui vita è colma di Dio.</a:t>
            </a:r>
            <a:endParaRPr lang="it-IT" sz="18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79512" y="1628800"/>
            <a:ext cx="4464496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Il </a:t>
            </a:r>
            <a:r>
              <a:rPr kumimoji="0" lang="it-IT" sz="18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Signore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è il mio pastore: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it-IT" sz="18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io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 manco di nulla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Su pascoli erbosi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 fa riposare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ad acque tranquille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 conduce.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Rinfranca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l'anima mia, 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 guida per il giusto cammino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 motivo del suo nome.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Anche se vado per una valle oscura,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 temo alcun male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perché </a:t>
            </a: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tu </a:t>
            </a: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sei con me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Il tuo bastone e il tuo vincastro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 danno sicurezza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Davanti a me tu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prepari una mensa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sotto gli occhi dei miei nemici.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Ungi di ol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io il mio capo;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il mio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calice trabocca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Sì,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bontà e fedeltà mi saranno compagne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tutti i giorni della mia vita,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abiterò ancora nella casa del Signore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per lunghi giorni.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“Lectio” del Salmo (2): il Pastore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9504" y="1484784"/>
            <a:ext cx="4464496" cy="4896544"/>
          </a:xfrm>
        </p:spPr>
        <p:txBody>
          <a:bodyPr>
            <a:normAutofit fontScale="92500" lnSpcReduction="20000"/>
          </a:bodyPr>
          <a:lstStyle/>
          <a:p>
            <a:r>
              <a:rPr lang="it-IT" sz="1800" dirty="0" smtClean="0"/>
              <a:t>Primo personaggio: il </a:t>
            </a:r>
            <a:r>
              <a:rPr lang="it-IT" sz="1800" u="sng" dirty="0" smtClean="0"/>
              <a:t>pastore</a:t>
            </a:r>
            <a:r>
              <a:rPr lang="it-IT" sz="1800" dirty="0" smtClean="0"/>
              <a:t>.</a:t>
            </a:r>
          </a:p>
          <a:p>
            <a:r>
              <a:rPr lang="it-IT" sz="1800" dirty="0" smtClean="0"/>
              <a:t>In Israele è una delle immagini più ricorrenti per descrivere Dio. Gesù stesso si definisce il Buon Pastore. </a:t>
            </a:r>
          </a:p>
          <a:p>
            <a:r>
              <a:rPr lang="it-IT" sz="1800" dirty="0" smtClean="0"/>
              <a:t>Il pastore trova </a:t>
            </a:r>
            <a:r>
              <a:rPr lang="it-IT" sz="1800" u="sng" dirty="0" smtClean="0"/>
              <a:t>erba</a:t>
            </a:r>
            <a:r>
              <a:rPr lang="it-IT" sz="1800" dirty="0" smtClean="0"/>
              <a:t> e </a:t>
            </a:r>
            <a:r>
              <a:rPr lang="it-IT" sz="1800" u="sng" dirty="0" smtClean="0"/>
              <a:t>acqua</a:t>
            </a:r>
            <a:r>
              <a:rPr lang="it-IT" sz="1800" dirty="0" smtClean="0"/>
              <a:t>, due realtà che si possono comprendere meglio quando si conosce l’aridità del deserto. La gioia è grande, sia per il pastore che per il gregge, quando si trova l’erba per nutrirsi e l’acqua per bere. Queste due immagini indicano quindi che il pastore è </a:t>
            </a:r>
            <a:r>
              <a:rPr lang="it-IT" sz="1800" u="sng" dirty="0" smtClean="0"/>
              <a:t>colui che sa cosa è meglio per noi</a:t>
            </a:r>
            <a:r>
              <a:rPr lang="it-IT" sz="1800" dirty="0" smtClean="0"/>
              <a:t>. </a:t>
            </a:r>
          </a:p>
          <a:p>
            <a:r>
              <a:rPr lang="it-IT" sz="1800" dirty="0" smtClean="0"/>
              <a:t>Il pastore non solo trova i luoghi giusti, ma </a:t>
            </a:r>
            <a:r>
              <a:rPr lang="it-IT" sz="1800" u="sng" dirty="0" smtClean="0"/>
              <a:t>sa</a:t>
            </a:r>
            <a:r>
              <a:rPr lang="it-IT" sz="1800" dirty="0" smtClean="0"/>
              <a:t> anche </a:t>
            </a:r>
            <a:r>
              <a:rPr lang="it-IT" sz="1800" u="sng" dirty="0" smtClean="0"/>
              <a:t>far viaggiare</a:t>
            </a:r>
            <a:r>
              <a:rPr lang="it-IT" sz="1800" dirty="0" smtClean="0"/>
              <a:t>. Ti guida nella valle oscura, ossia di notte, evitando i dirupi.</a:t>
            </a:r>
          </a:p>
          <a:p>
            <a:r>
              <a:rPr lang="it-IT" sz="1800" u="sng" dirty="0" smtClean="0"/>
              <a:t>Bastone</a:t>
            </a:r>
            <a:r>
              <a:rPr lang="it-IT" sz="1800" dirty="0" smtClean="0"/>
              <a:t> (corto, per difendere dai lupi) e </a:t>
            </a:r>
            <a:r>
              <a:rPr lang="it-IT" sz="1800" u="sng" dirty="0" smtClean="0"/>
              <a:t>vincastro</a:t>
            </a:r>
            <a:r>
              <a:rPr lang="it-IT" sz="1800" dirty="0" smtClean="0"/>
              <a:t> (più lungo, come il pastorale, per tenere il sacco del cibo e per scacciare gli animali randagi. Immagini che indicano cosa fa il Signore per noi, ossia proteggerci.</a:t>
            </a:r>
            <a:endParaRPr lang="it-IT" sz="18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79512" y="1484784"/>
            <a:ext cx="4464496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Il </a:t>
            </a: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Signore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è il mio </a:t>
            </a:r>
            <a:r>
              <a:rPr kumimoji="0" lang="it-IT" sz="18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pastore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non manco di nulla.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Su </a:t>
            </a:r>
            <a:r>
              <a:rPr kumimoji="0" lang="it-IT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pascoli erbosi mi fa riposare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ad </a:t>
            </a:r>
            <a:r>
              <a:rPr kumimoji="0" lang="it-IT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acque tranquille mi conduce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Rinfranca l'anima mia, 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 guida per il giusto cammino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 motivo del suo nome.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Anche se vado per una </a:t>
            </a:r>
            <a:r>
              <a:rPr kumimoji="0" lang="it-IT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valle oscura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non temo alcun male, perché </a:t>
            </a: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tu sei con me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Il tuo </a:t>
            </a:r>
            <a:r>
              <a:rPr kumimoji="0" lang="it-IT" sz="18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bastone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 il tuo </a:t>
            </a:r>
            <a:r>
              <a:rPr kumimoji="0" lang="it-IT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vincastro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 danno sicurezza.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Davanti a me tu prepari una mensa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sotto gli occhi dei miei nemici.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Ungi di olio il mio capo;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il mio calice trabocca.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Sì, bontà e fedeltà mi saranno compagne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tutti i giorni della mia vita,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abiterò ancora nella casa del Signore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per lunghi giorni.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“Lectio” del Salmo (3): il convivio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9504" y="1484784"/>
            <a:ext cx="4464496" cy="4896544"/>
          </a:xfrm>
        </p:spPr>
        <p:txBody>
          <a:bodyPr>
            <a:normAutofit/>
          </a:bodyPr>
          <a:lstStyle/>
          <a:p>
            <a:r>
              <a:rPr lang="it-IT" sz="1800" dirty="0" smtClean="0"/>
              <a:t>Il convivio è la compagnia e il nutrimento che ci offre il pastore.</a:t>
            </a:r>
          </a:p>
          <a:p>
            <a:r>
              <a:rPr lang="it-IT" sz="1800" u="sng" dirty="0" smtClean="0"/>
              <a:t>Prepari una mensa</a:t>
            </a:r>
            <a:r>
              <a:rPr lang="it-IT" sz="1800" dirty="0" smtClean="0"/>
              <a:t>: immaginiamoci dentro una tenda, con una stuoia che contiene cibi succulenti.</a:t>
            </a:r>
          </a:p>
          <a:p>
            <a:r>
              <a:rPr lang="it-IT" sz="1800" u="sng" dirty="0" smtClean="0"/>
              <a:t>Ungi di olio il mio capo</a:t>
            </a:r>
            <a:r>
              <a:rPr lang="it-IT" sz="1800" dirty="0" smtClean="0"/>
              <a:t>: segno di accoglienza, per mostrarsi puliti e profumati all’incontro conviviale.</a:t>
            </a:r>
          </a:p>
          <a:p>
            <a:r>
              <a:rPr lang="it-IT" sz="1800" u="sng" dirty="0" smtClean="0"/>
              <a:t>Calice che trabocca</a:t>
            </a:r>
            <a:r>
              <a:rPr lang="it-IT" sz="1800" dirty="0" smtClean="0"/>
              <a:t>: segno di gioia.</a:t>
            </a:r>
          </a:p>
          <a:p>
            <a:r>
              <a:rPr lang="it-IT" sz="1800" u="sng" dirty="0" smtClean="0"/>
              <a:t>Abiterò</a:t>
            </a:r>
            <a:r>
              <a:rPr lang="it-IT" sz="1800" dirty="0" smtClean="0"/>
              <a:t>: la tenda, ossia il tempio, diventa il luogo dove mi sento come a casa mia.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79512" y="1484784"/>
            <a:ext cx="4464496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Il </a:t>
            </a: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Signore</a:t>
            </a: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è il mio </a:t>
            </a: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pastore</a:t>
            </a: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b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non manco di nulla.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Su pascoli erbosi mi fa riposare,</a:t>
            </a:r>
            <a:b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ad acque tranquille mi conduce.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Rinfranca l'anima mia, </a:t>
            </a:r>
            <a:b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 guida per il giusto cammino</a:t>
            </a:r>
            <a:b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 motivo del suo nome.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Anche se vado per una valle oscura,</a:t>
            </a:r>
            <a:b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non temo alcun male, perché </a:t>
            </a: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tu sei con me</a:t>
            </a: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b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Il tuo bastone e il tuo vincastro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 danno sicurezza.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Davanti a me tu prepari una mensa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sotto gli occhi dei miei nemici.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Ungi di olio il mio capo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mio calice trabocca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Sì, bontà e fedeltà mi saranno compagne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tutti i giorni della mia vita,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abiterò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ancora nella casa del Signore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per lunghi giorni.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“Lectio” del Salmo (4): “trascendo”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9504" y="1484784"/>
            <a:ext cx="4464496" cy="4896544"/>
          </a:xfrm>
        </p:spPr>
        <p:txBody>
          <a:bodyPr>
            <a:normAutofit/>
          </a:bodyPr>
          <a:lstStyle/>
          <a:p>
            <a:r>
              <a:rPr lang="it-IT" sz="1800" dirty="0" smtClean="0"/>
              <a:t>Le scienze umane possono aiutarci a comprendere altri aspetti:</a:t>
            </a:r>
          </a:p>
          <a:p>
            <a:endParaRPr lang="it-IT" sz="1800" dirty="0" smtClean="0"/>
          </a:p>
          <a:p>
            <a:r>
              <a:rPr lang="it-IT" sz="1800" u="sng" dirty="0" smtClean="0"/>
              <a:t>Acque tranquille</a:t>
            </a:r>
            <a:r>
              <a:rPr lang="it-IT" sz="1800" dirty="0" smtClean="0"/>
              <a:t>: non solo le pozzanghere anziché mari e fiumi, ma quel percorso spirituale che porta alla pace interiore.</a:t>
            </a:r>
          </a:p>
          <a:p>
            <a:r>
              <a:rPr lang="it-IT" sz="1800" u="sng" dirty="0" smtClean="0"/>
              <a:t>Valle oscura</a:t>
            </a:r>
            <a:r>
              <a:rPr lang="it-IT" sz="1800" dirty="0" smtClean="0"/>
              <a:t>: non solo i dirupi ma anche la paura della sofferenza, della morte, l’ansia, la depressione, la mancanza di autostima, …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79512" y="1484784"/>
            <a:ext cx="4464496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Il </a:t>
            </a: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Signore</a:t>
            </a: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è il mio </a:t>
            </a: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pastore</a:t>
            </a: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b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non manco di nulla.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Su pascoli erbosi mi fa riposare,</a:t>
            </a:r>
            <a:b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ad </a:t>
            </a:r>
            <a:r>
              <a:rPr kumimoji="0" lang="it-IT" sz="18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acque tranquille </a:t>
            </a: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 conduce.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Rinfranca l'anima mia, </a:t>
            </a:r>
            <a:b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 guida per il giusto cammino</a:t>
            </a:r>
            <a:b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 motivo del suo nome.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Anche se vado per una </a:t>
            </a:r>
            <a:r>
              <a:rPr kumimoji="0" lang="it-IT" sz="18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valle oscura</a:t>
            </a: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b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non temo alcun male, perché </a:t>
            </a: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tu sei con me</a:t>
            </a: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b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Il tuo bastone e il tuo vincastro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 danno sicurezza.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Davanti a me tu prepari una mensa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sotto gli occhi dei miei nemici.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Ungi di olio il mio capo;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il mio calice trabocca.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Sì, bontà e fedeltà mi saranno compagne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tutti i giorni della mia vita,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abiterò ancora nella casa del Signore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per lunghi giorni.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Meditatio</a:t>
            </a:r>
            <a:r>
              <a:rPr lang="it-IT" dirty="0" smtClean="0"/>
              <a:t> (1): il messaggio racchiuso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9504" y="1484784"/>
            <a:ext cx="4464496" cy="4896544"/>
          </a:xfrm>
        </p:spPr>
        <p:txBody>
          <a:bodyPr>
            <a:normAutofit/>
          </a:bodyPr>
          <a:lstStyle/>
          <a:p>
            <a:r>
              <a:rPr lang="it-IT" sz="1800" dirty="0" smtClean="0"/>
              <a:t>Qual è il messaggio che il Salmista vuol consegnare alla mia vita? </a:t>
            </a:r>
          </a:p>
          <a:p>
            <a:r>
              <a:rPr lang="it-IT" sz="1800" dirty="0" smtClean="0"/>
              <a:t>Proviamo a fare alcune riflessioni, iniziando dalle parole chiave, elencate in grassetto sottolineato.</a:t>
            </a:r>
          </a:p>
          <a:p>
            <a:endParaRPr lang="it-IT" sz="1800" dirty="0" smtClean="0"/>
          </a:p>
          <a:p>
            <a:r>
              <a:rPr lang="it-IT" sz="1800" dirty="0" smtClean="0"/>
              <a:t>Esse sono: non manco di nulla, tu sei con me, dare sicurezza, abitare.</a:t>
            </a:r>
          </a:p>
          <a:p>
            <a:endParaRPr lang="it-IT" sz="1800" dirty="0" smtClean="0"/>
          </a:p>
          <a:p>
            <a:r>
              <a:rPr lang="it-IT" sz="1800" dirty="0" smtClean="0"/>
              <a:t>Il messaggio del Salmo potrebbe </a:t>
            </a:r>
            <a:r>
              <a:rPr lang="it-IT" sz="1800" dirty="0" smtClean="0"/>
              <a:t>così riassumersi: </a:t>
            </a:r>
            <a:r>
              <a:rPr lang="it-IT" sz="1800" u="sng" dirty="0" smtClean="0"/>
              <a:t>Signore, io non manco di nulla perché tu sei con me, mi dai sicurezza e abito </a:t>
            </a:r>
            <a:r>
              <a:rPr lang="it-IT" sz="1800" u="sng" dirty="0" smtClean="0"/>
              <a:t>con gioia nella </a:t>
            </a:r>
            <a:r>
              <a:rPr lang="it-IT" sz="1800" u="sng" dirty="0" smtClean="0"/>
              <a:t>tua casa</a:t>
            </a:r>
            <a:r>
              <a:rPr lang="it-IT" sz="1800" dirty="0" smtClean="0"/>
              <a:t>.</a:t>
            </a:r>
            <a:endParaRPr lang="it-IT" sz="1800" dirty="0" smtClean="0"/>
          </a:p>
          <a:p>
            <a:endParaRPr lang="it-IT" sz="1800" dirty="0" smtClean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79512" y="1484784"/>
            <a:ext cx="4464496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Il </a:t>
            </a: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Signore</a:t>
            </a: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è il mio </a:t>
            </a: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pastore</a:t>
            </a: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b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non manco di nulla</a:t>
            </a: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Su pascoli erbosi mi fa riposare,</a:t>
            </a:r>
            <a:b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ad </a:t>
            </a: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acque tranquille </a:t>
            </a: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 conduce.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Rinfranca l'anima mia, </a:t>
            </a:r>
            <a:b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 guida per il giusto cammino</a:t>
            </a:r>
            <a:b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 motivo del suo nome.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Anche se vado per una </a:t>
            </a: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valle oscura</a:t>
            </a: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b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non temo alcun male, perché </a:t>
            </a:r>
            <a:r>
              <a:rPr kumimoji="0" lang="it-IT" sz="18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tu sei con me</a:t>
            </a: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b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Il tuo bastone e il tuo vincastro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 danno sicurezza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Davanti a me tu prepari una mensa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sotto gli occhi dei miei nemici.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Ungi di olio il mio capo;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il mio calice trabocca.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Sì, bontà e fedeltà mi saranno compagne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tutti i giorni della mia vita,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abiterò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ancora nella casa del Signore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per lunghi giorni.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Meditatio</a:t>
            </a:r>
            <a:r>
              <a:rPr lang="it-IT" dirty="0" smtClean="0"/>
              <a:t> (2): rifletto sulla mia vita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9504" y="1484784"/>
            <a:ext cx="4464496" cy="4896544"/>
          </a:xfrm>
        </p:spPr>
        <p:txBody>
          <a:bodyPr>
            <a:normAutofit/>
          </a:bodyPr>
          <a:lstStyle/>
          <a:p>
            <a:r>
              <a:rPr lang="it-IT" sz="1800" u="sng" dirty="0" smtClean="0"/>
              <a:t>Signore</a:t>
            </a:r>
            <a:r>
              <a:rPr lang="it-IT" sz="1800" u="sng" dirty="0" smtClean="0"/>
              <a:t>, io non manco di nulla perché tu sei con me, mi dai sicurezza e abito </a:t>
            </a:r>
            <a:r>
              <a:rPr lang="it-IT" sz="1800" u="sng" dirty="0" smtClean="0"/>
              <a:t>con gioia nella </a:t>
            </a:r>
            <a:r>
              <a:rPr lang="it-IT" sz="1800" u="sng" dirty="0" smtClean="0"/>
              <a:t>tua casa</a:t>
            </a:r>
            <a:r>
              <a:rPr lang="it-IT" sz="1800" dirty="0" smtClean="0"/>
              <a:t>.</a:t>
            </a:r>
          </a:p>
          <a:p>
            <a:endParaRPr lang="it-IT" sz="1800" dirty="0" smtClean="0"/>
          </a:p>
          <a:p>
            <a:r>
              <a:rPr lang="it-IT" sz="1800" dirty="0" smtClean="0"/>
              <a:t>Siamo convinti di questo messaggio ogni volta che recitiamo o cantiamo questo salmo?</a:t>
            </a:r>
          </a:p>
          <a:p>
            <a:r>
              <a:rPr lang="it-IT" sz="1800" dirty="0" smtClean="0"/>
              <a:t>A volte non riusciamo a sentirci pieni di Dio perché assaltati dalle nostre paure, dalle “valli oscure”  della nostra vita.</a:t>
            </a:r>
          </a:p>
          <a:p>
            <a:endParaRPr lang="it-IT" sz="1800" dirty="0" smtClean="0"/>
          </a:p>
          <a:p>
            <a:r>
              <a:rPr lang="it-IT" sz="1800" dirty="0" smtClean="0"/>
              <a:t>… quali sono le “valli oscure” (ansietà, paure, insicurezze, …) che ci fanno da impedimento nel cammino di fede? </a:t>
            </a:r>
          </a:p>
          <a:p>
            <a:endParaRPr lang="it-IT" sz="1800" dirty="0" smtClean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79512" y="1484784"/>
            <a:ext cx="4464496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Il </a:t>
            </a: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Signore</a:t>
            </a: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è il mio </a:t>
            </a: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pastore</a:t>
            </a: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b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non manco di nulla.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i="0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Su pascoli erbosi mi fa riposare,</a:t>
            </a:r>
            <a:b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ad acque tranquille mi conduce.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i="0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Rinfranca l'anima mia, </a:t>
            </a:r>
            <a:b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 guida per il giusto cammino</a:t>
            </a:r>
            <a:b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 motivo del suo nome.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i="0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Anche se vado per una valle oscura,</a:t>
            </a:r>
            <a:b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non temo alcun male, perché tu sei con me.</a:t>
            </a:r>
            <a:b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Il tuo bastone e il tuo vincastro</a:t>
            </a:r>
            <a:b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 danno sicurezza.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i="0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Davanti a me tu prepari una mensa</a:t>
            </a:r>
            <a:b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sotto gli occhi dei miei nemici.</a:t>
            </a:r>
            <a:b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Ungi di olio il mio capo;</a:t>
            </a:r>
            <a:b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il mio calice trabocca.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i="0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Sì, bontà e fedeltà mi saranno compagne</a:t>
            </a:r>
            <a:b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tutti i giorni della mia vita,</a:t>
            </a:r>
            <a:b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abiterò ancora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nella casa del Signore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per lunghi giorni.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Oratio</a:t>
            </a:r>
            <a:r>
              <a:rPr lang="it-IT" dirty="0" smtClean="0"/>
              <a:t> - </a:t>
            </a:r>
            <a:r>
              <a:rPr lang="it-IT" dirty="0" err="1" smtClean="0"/>
              <a:t>Contemplatio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9504" y="1484784"/>
            <a:ext cx="4464496" cy="4896544"/>
          </a:xfrm>
        </p:spPr>
        <p:txBody>
          <a:bodyPr>
            <a:normAutofit/>
          </a:bodyPr>
          <a:lstStyle/>
          <a:p>
            <a:r>
              <a:rPr lang="it-IT" sz="1800" dirty="0" smtClean="0"/>
              <a:t>Ciascuno ha il suo modo di pregare, per questo propongo un mio spunto di preghiera in riferimento a quanto detto:</a:t>
            </a:r>
          </a:p>
          <a:p>
            <a:endParaRPr lang="it-IT" sz="1800" dirty="0" smtClean="0"/>
          </a:p>
          <a:p>
            <a:r>
              <a:rPr lang="it-IT" sz="1800" dirty="0" smtClean="0"/>
              <a:t>Non abbandonarmi, guidami, aiutami a superare l’oscurità delle mie insicurezze, il timore di cercare rassicurazioni dall’esterno per sentirmi meglio. Fammi sentire la gioia di condividere il tuo nutrimento, che è la tua Parola di vita …</a:t>
            </a:r>
          </a:p>
          <a:p>
            <a:endParaRPr lang="it-IT" sz="1800" dirty="0" smtClean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79512" y="1484784"/>
            <a:ext cx="4464496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Il </a:t>
            </a: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Signore</a:t>
            </a: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è il mio </a:t>
            </a: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pastore</a:t>
            </a:r>
            <a: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br>
              <a:rPr kumimoji="0" lang="it-IT" sz="18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non manco di nulla.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i="0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Su pascoli erbosi mi fa riposare,</a:t>
            </a:r>
            <a:b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ad acque tranquille mi conduce.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i="0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Rinfranca l'anima mia, </a:t>
            </a:r>
            <a:b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 guida per il giusto cammino</a:t>
            </a:r>
            <a:b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 motivo del suo nome.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i="0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Anche se vado per una valle oscura,</a:t>
            </a:r>
            <a:b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non temo alcun male, perché tu sei con me.</a:t>
            </a:r>
            <a:b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Il tuo bastone e il tuo vincastro</a:t>
            </a:r>
            <a:b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 danno sicurezza.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i="0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Davanti a me tu prepari una mensa</a:t>
            </a:r>
            <a:b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sotto gli occhi dei miei nemici.</a:t>
            </a:r>
            <a:b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Ungi di olio il mio capo;</a:t>
            </a:r>
            <a:b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il mio calice trabocca.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800" i="0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Sì, bontà e fedeltà mi saranno compagne</a:t>
            </a:r>
            <a:b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tutti i giorni della mia vita,</a:t>
            </a:r>
            <a:b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abiterò ancora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nella casa del Signore</a:t>
            </a:r>
            <a:b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per lunghi giorni.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Dal Catechismo della Chiesa cattolica (</a:t>
            </a:r>
            <a:r>
              <a:rPr lang="it-IT" dirty="0" err="1" smtClean="0"/>
              <a:t>CCC</a:t>
            </a:r>
            <a:r>
              <a:rPr lang="it-IT" dirty="0" smtClean="0"/>
              <a:t> 2708)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32856"/>
          </a:xfrm>
        </p:spPr>
        <p:txBody>
          <a:bodyPr>
            <a:normAutofit fontScale="85000" lnSpcReduction="10000"/>
          </a:bodyPr>
          <a:lstStyle/>
          <a:p>
            <a:r>
              <a:rPr lang="it-IT" sz="2400" dirty="0" smtClean="0"/>
              <a:t>La meditazione mette in azione il pensiero, l'immaginazione, l'emozione e il desiderio. Questa mobilitazione è necessaria per </a:t>
            </a:r>
            <a:r>
              <a:rPr lang="it-IT" sz="2400" u="sng" dirty="0" smtClean="0"/>
              <a:t>approfondire le convinzioni di fede, suscitare la conversione del cuore e rafforzare la volontà di seguire Cristo</a:t>
            </a:r>
            <a:r>
              <a:rPr lang="it-IT" sz="2400" dirty="0" smtClean="0"/>
              <a:t>. La preghiera cristiana di preferenza </a:t>
            </a:r>
            <a:r>
              <a:rPr lang="it-IT" sz="2400" b="1" dirty="0" smtClean="0"/>
              <a:t>si sofferma a meditare « i misteri di Cristo </a:t>
            </a:r>
            <a:r>
              <a:rPr lang="it-IT" sz="2400" dirty="0" smtClean="0"/>
              <a:t>», come nella </a:t>
            </a:r>
            <a:r>
              <a:rPr lang="it-IT" sz="2400" i="1" dirty="0" smtClean="0"/>
              <a:t>lectio divina </a:t>
            </a:r>
            <a:r>
              <a:rPr lang="it-IT" sz="2400" dirty="0" smtClean="0"/>
              <a:t>o nel Rosario. Questa forma di riflessione orante ha un grande valore, ma </a:t>
            </a:r>
            <a:r>
              <a:rPr lang="it-IT" sz="2400" u="sng" dirty="0" smtClean="0"/>
              <a:t>la preghiera cristiana deve tendere più lontano: alla conoscenza d'amore del Signore Gesù, all'unione con lui</a:t>
            </a:r>
            <a:r>
              <a:rPr lang="it-IT" sz="2400" dirty="0" smtClean="0"/>
              <a:t>.</a:t>
            </a:r>
          </a:p>
          <a:p>
            <a:pPr algn="ctr">
              <a:buNone/>
            </a:pPr>
            <a:endParaRPr lang="it-IT" sz="2200" dirty="0"/>
          </a:p>
          <a:p>
            <a:endParaRPr lang="it-IT" dirty="0"/>
          </a:p>
        </p:txBody>
      </p:sp>
      <p:sp>
        <p:nvSpPr>
          <p:cNvPr id="2050" name="AutoShape 2" descr="Risultati immagini per catechismo chiesa cattol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2" name="Picture 4" descr="Risultati immagini per catechismo chiesa cattol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717032"/>
            <a:ext cx="2016224" cy="2939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Un possibile schema riassuntivo (</a:t>
            </a:r>
            <a:r>
              <a:rPr lang="it-IT" dirty="0" err="1" smtClean="0"/>
              <a:t>Bose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24578" name="Picture 2" descr="Risultati immagini per lectio div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8060865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è allora la lectio?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>
            <a:noAutofit/>
          </a:bodyPr>
          <a:lstStyle/>
          <a:p>
            <a:r>
              <a:rPr lang="it-IT" sz="1800" i="1" dirty="0" smtClean="0"/>
              <a:t>La </a:t>
            </a:r>
            <a:r>
              <a:rPr lang="it-IT" sz="1800" i="1" u="sng" dirty="0" smtClean="0"/>
              <a:t>meditazione</a:t>
            </a:r>
            <a:r>
              <a:rPr lang="it-IT" sz="1800" i="1" dirty="0" smtClean="0"/>
              <a:t> ci aiuta a metterci in movimento per </a:t>
            </a:r>
            <a:r>
              <a:rPr lang="it-IT" sz="1800" i="1" u="sng" dirty="0" smtClean="0"/>
              <a:t>approfondire la fede</a:t>
            </a:r>
            <a:r>
              <a:rPr lang="it-IT" sz="1800" i="1" dirty="0" smtClean="0"/>
              <a:t>, </a:t>
            </a:r>
            <a:r>
              <a:rPr lang="it-IT" sz="1800" i="1" u="sng" dirty="0" smtClean="0"/>
              <a:t>suscitare la conversione</a:t>
            </a:r>
            <a:r>
              <a:rPr lang="it-IT" sz="1800" i="1" dirty="0" smtClean="0"/>
              <a:t> e </a:t>
            </a:r>
            <a:r>
              <a:rPr lang="it-IT" sz="1800" i="1" u="sng" dirty="0" smtClean="0"/>
              <a:t>rafforzare la sequela</a:t>
            </a:r>
            <a:r>
              <a:rPr lang="it-IT" sz="1800" i="1" dirty="0" smtClean="0"/>
              <a:t>. </a:t>
            </a:r>
          </a:p>
          <a:p>
            <a:r>
              <a:rPr lang="it-IT" sz="1800" i="1" dirty="0" smtClean="0"/>
              <a:t>La preghiera medita sui </a:t>
            </a:r>
            <a:r>
              <a:rPr lang="it-IT" sz="1800" i="1" u="sng" dirty="0" smtClean="0"/>
              <a:t>misteri di Cristo</a:t>
            </a:r>
            <a:r>
              <a:rPr lang="it-IT" sz="1800" i="1" dirty="0" smtClean="0"/>
              <a:t>: il contenuto della preghiera è quindi anzitutto la Parola. Dall’ascolto della Parola si comprende meglio come pregare secondo il cuore di Dio.</a:t>
            </a:r>
          </a:p>
          <a:p>
            <a:r>
              <a:rPr lang="it-IT" sz="1800" i="1" dirty="0" smtClean="0"/>
              <a:t>La Lectio divina è una di queste forme di preghiera. Per dirla in altre parole (monastero di </a:t>
            </a:r>
            <a:r>
              <a:rPr lang="it-IT" sz="1800" i="1" dirty="0" err="1" smtClean="0"/>
              <a:t>Ruviano</a:t>
            </a:r>
            <a:r>
              <a:rPr lang="it-IT" sz="1800" i="1" dirty="0" smtClean="0"/>
              <a:t>): </a:t>
            </a:r>
          </a:p>
          <a:p>
            <a:r>
              <a:rPr lang="it-IT" sz="1800" i="1" dirty="0" smtClean="0"/>
              <a:t>La Lectio Divina è una </a:t>
            </a:r>
            <a:r>
              <a:rPr lang="it-IT" sz="1800" b="1" i="1" dirty="0" smtClean="0"/>
              <a:t>modalità di approccio, di “avvicinamento” alla Scrittura</a:t>
            </a:r>
            <a:r>
              <a:rPr lang="it-IT" sz="1800" i="1" dirty="0" smtClean="0"/>
              <a:t>. </a:t>
            </a:r>
          </a:p>
          <a:p>
            <a:r>
              <a:rPr lang="it-IT" sz="1800" i="1" dirty="0" smtClean="0"/>
              <a:t>Essa consiste nel </a:t>
            </a:r>
            <a:r>
              <a:rPr lang="it-IT" sz="1800" b="1" i="1" dirty="0" smtClean="0"/>
              <a:t>pregare con la Parola e nell’ascoltare la Parola nella preghiera</a:t>
            </a:r>
            <a:r>
              <a:rPr lang="it-IT" sz="1800" i="1" dirty="0" smtClean="0"/>
              <a:t>, da soli o in gruppo</a:t>
            </a:r>
          </a:p>
          <a:p>
            <a:endParaRPr lang="it-IT" sz="2800" dirty="0"/>
          </a:p>
        </p:txBody>
      </p:sp>
      <p:pic>
        <p:nvPicPr>
          <p:cNvPr id="1026" name="Picture 2" descr="Risultati immagini per lectio div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437112"/>
            <a:ext cx="3317354" cy="2202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Silenzio e ascolto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3"/>
          </a:xfrm>
        </p:spPr>
        <p:txBody>
          <a:bodyPr>
            <a:noAutofit/>
          </a:bodyPr>
          <a:lstStyle/>
          <a:p>
            <a:r>
              <a:rPr lang="it-IT" sz="1800" i="1" dirty="0" smtClean="0"/>
              <a:t>Per introdurci alla preghiera e alla lectio sono necessari preghiera e ascolto.</a:t>
            </a:r>
          </a:p>
          <a:p>
            <a:r>
              <a:rPr lang="it-IT" sz="1800" i="1" dirty="0" smtClean="0"/>
              <a:t>Il </a:t>
            </a:r>
            <a:r>
              <a:rPr lang="it-IT" sz="1800" i="1" u="sng" dirty="0" smtClean="0"/>
              <a:t>silenzio</a:t>
            </a:r>
            <a:r>
              <a:rPr lang="it-IT" sz="1800" i="1" dirty="0" smtClean="0"/>
              <a:t> ci permette di evitare i frastuoni del mondo, ad azzerare tutto ciò che può distrarre o disturbare. </a:t>
            </a:r>
          </a:p>
          <a:p>
            <a:r>
              <a:rPr lang="it-IT" sz="1800" i="1" dirty="0" smtClean="0"/>
              <a:t>Creato il silenzio, siamo pronti per l’</a:t>
            </a:r>
            <a:r>
              <a:rPr lang="it-IT" sz="1800" i="1" u="sng" dirty="0" smtClean="0"/>
              <a:t>ascolto</a:t>
            </a:r>
            <a:r>
              <a:rPr lang="it-IT" sz="1800" i="1" dirty="0" smtClean="0"/>
              <a:t>.</a:t>
            </a:r>
          </a:p>
          <a:p>
            <a:r>
              <a:rPr lang="it-IT" sz="1800" i="1" dirty="0" smtClean="0"/>
              <a:t>L’icona biblica dell’ascolto è Maria, la sorella di Marta, colei che si è scelta la parte migliore. L’attività non è condannata, ma deve partire dalla Parola, perché il nostro “fare” non sia un fare qualunque.</a:t>
            </a:r>
          </a:p>
          <a:p>
            <a:endParaRPr lang="it-IT" sz="2800" dirty="0"/>
          </a:p>
        </p:txBody>
      </p:sp>
      <p:pic>
        <p:nvPicPr>
          <p:cNvPr id="16386" name="Picture 2" descr="Risultati immagini per maria la parte migli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974203"/>
            <a:ext cx="3117726" cy="2672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preghiera … cristiana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3"/>
          </a:xfrm>
        </p:spPr>
        <p:txBody>
          <a:bodyPr>
            <a:noAutofit/>
          </a:bodyPr>
          <a:lstStyle/>
          <a:p>
            <a:r>
              <a:rPr lang="it-IT" sz="1800" i="1" dirty="0" smtClean="0"/>
              <a:t>La preghiera può scaturire dal raccoglimento (quando sei in camera … Mt 6) o da un momento di prova (Giacobbe). </a:t>
            </a:r>
          </a:p>
          <a:p>
            <a:r>
              <a:rPr lang="it-IT" sz="1800" i="1" dirty="0" smtClean="0"/>
              <a:t>La preghiera cristiana ha una sua particolarità, che consiste nel fatto che Gesù ci ha insegnato a pregare consegnandoci una preghiera, il “Padre nostro”. </a:t>
            </a:r>
          </a:p>
          <a:p>
            <a:endParaRPr lang="it-IT" sz="2800" dirty="0"/>
          </a:p>
        </p:txBody>
      </p:sp>
      <p:pic>
        <p:nvPicPr>
          <p:cNvPr id="17410" name="Picture 2" descr="Risultati immagini per padre nostro preghiera gerusalem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355843"/>
            <a:ext cx="4608512" cy="3064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Quando pregate, dite ….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5"/>
          </a:xfrm>
        </p:spPr>
        <p:txBody>
          <a:bodyPr>
            <a:noAutofit/>
          </a:bodyPr>
          <a:lstStyle/>
          <a:p>
            <a:r>
              <a:rPr lang="it-IT" sz="1800" i="1" dirty="0" smtClean="0"/>
              <a:t>Padre = atmosfera della preghiera, come un bambino che attende di essere abbracciato e sollevato da una figura che gli da’ sicurezza e sostegno.</a:t>
            </a:r>
          </a:p>
          <a:p>
            <a:r>
              <a:rPr lang="it-IT" sz="1800" i="1" dirty="0" smtClean="0"/>
              <a:t>Sia santificato, venga il tuo Regno , sia fatta …  = aiutaci a costruire sempre di più il regno che vuoi sulla terra.</a:t>
            </a:r>
          </a:p>
          <a:p>
            <a:r>
              <a:rPr lang="it-IT" sz="1800" i="1" dirty="0" smtClean="0"/>
              <a:t>Ma come possiamo riuscirci?</a:t>
            </a:r>
          </a:p>
          <a:p>
            <a:r>
              <a:rPr lang="it-IT" sz="1800" i="1" dirty="0" smtClean="0"/>
              <a:t>Attraverso il pane quotidiano = perseveranza</a:t>
            </a:r>
          </a:p>
          <a:p>
            <a:r>
              <a:rPr lang="it-IT" sz="1800" i="1" dirty="0" smtClean="0"/>
              <a:t>Attraverso il rimettere i debiti = necessità di perdonare ed essere perdonati</a:t>
            </a:r>
          </a:p>
          <a:p>
            <a:r>
              <a:rPr lang="it-IT" sz="1800" i="1" dirty="0" smtClean="0"/>
              <a:t>Attraverso il non indurci = sostegno divino per non cedere nella prova.</a:t>
            </a:r>
          </a:p>
          <a:p>
            <a:endParaRPr lang="it-IT" sz="2800" dirty="0"/>
          </a:p>
        </p:txBody>
      </p:sp>
      <p:pic>
        <p:nvPicPr>
          <p:cNvPr id="18434" name="Picture 2" descr="Risultati immagini per signore aiuta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8632" y="4221087"/>
            <a:ext cx="3955368" cy="2636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Preghiera &amp; Scrittura = Lectio divina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7"/>
          </a:xfrm>
        </p:spPr>
        <p:txBody>
          <a:bodyPr>
            <a:noAutofit/>
          </a:bodyPr>
          <a:lstStyle/>
          <a:p>
            <a:pPr algn="ctr"/>
            <a:r>
              <a:rPr lang="it-IT" sz="1800" i="1" dirty="0" smtClean="0"/>
              <a:t>La “lectio divina prevede una serie di tappe”</a:t>
            </a:r>
          </a:p>
          <a:p>
            <a:endParaRPr lang="it-IT" sz="2800" dirty="0"/>
          </a:p>
        </p:txBody>
      </p:sp>
      <p:pic>
        <p:nvPicPr>
          <p:cNvPr id="19458" name="Picture 2" descr="Risultati immagini per lectio div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564904"/>
            <a:ext cx="410445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Lettura, meditazione, preghiera, 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5"/>
          </a:xfrm>
        </p:spPr>
        <p:txBody>
          <a:bodyPr>
            <a:noAutofit/>
          </a:bodyPr>
          <a:lstStyle/>
          <a:p>
            <a:r>
              <a:rPr lang="it-IT" sz="1800" i="1" dirty="0" smtClean="0"/>
              <a:t>La LECTIO (lettura) consiste nel prendere il testo e analizzare le sue parti, sottolineando ad esempio soggetti, riferimenti di luogo e tempo, contenuti, …</a:t>
            </a:r>
          </a:p>
          <a:p>
            <a:r>
              <a:rPr lang="it-IT" sz="1800" i="1" dirty="0" smtClean="0"/>
              <a:t>La MEDITATIO (meditazione) ci permette di “far nostro il testo”, al punto da farci comprendere cosa richiede il Signore dalla nostra vita</a:t>
            </a:r>
          </a:p>
          <a:p>
            <a:r>
              <a:rPr lang="it-IT" sz="1800" i="1" dirty="0" smtClean="0"/>
              <a:t>La ORATIO – CONTEMPLATIO (preghiera e contemplazione) si prega in riferimento a quanto meditato, per questo si tratta di una preghiera “in spirito e verità” perché agganciata alla Parola.</a:t>
            </a:r>
          </a:p>
          <a:p>
            <a:endParaRPr lang="it-IT" sz="2800" dirty="0"/>
          </a:p>
        </p:txBody>
      </p:sp>
      <p:pic>
        <p:nvPicPr>
          <p:cNvPr id="20482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501008"/>
            <a:ext cx="1234579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lectio divina è anche ….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>
            <a:normAutofit/>
          </a:bodyPr>
          <a:lstStyle/>
          <a:p>
            <a:r>
              <a:rPr lang="it-IT" sz="1800" dirty="0" smtClean="0"/>
              <a:t>CONSOLATIO (consolazione) che non è un segno di debolezza ma la gioia profonda che viene quando siamo stati “toccati” da Dio.</a:t>
            </a:r>
          </a:p>
          <a:p>
            <a:r>
              <a:rPr lang="it-IT" sz="1800" dirty="0" smtClean="0"/>
              <a:t>DISCRETIO (discernimento) quando la Parola ci pone innanzi una serie di possibilità per poter agire secondo il Vangelo. </a:t>
            </a:r>
          </a:p>
          <a:p>
            <a:r>
              <a:rPr lang="it-IT" sz="1800" dirty="0" smtClean="0"/>
              <a:t>DELIBERATIO (atto interiore) è la decisione presa.</a:t>
            </a:r>
          </a:p>
          <a:p>
            <a:r>
              <a:rPr lang="it-IT" sz="1800" dirty="0" smtClean="0"/>
              <a:t>ACTIO (azione) è il vivere concreto secondo il cuore di Cristo. </a:t>
            </a:r>
            <a:endParaRPr lang="it-IT" sz="1800" dirty="0"/>
          </a:p>
        </p:txBody>
      </p:sp>
      <p:pic>
        <p:nvPicPr>
          <p:cNvPr id="21506" name="Picture 2" descr="Risultati immagini per lectio meditatio oratio contemplat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05064"/>
            <a:ext cx="6690320" cy="2508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1516</Words>
  <Application>Microsoft Office PowerPoint</Application>
  <PresentationFormat>Presentazione su schermo (4:3)</PresentationFormat>
  <Paragraphs>142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La preghiera e la “lectio divina”</vt:lpstr>
      <vt:lpstr>Dal Catechismo della Chiesa cattolica (CCC 2708)</vt:lpstr>
      <vt:lpstr>Cosa è allora la lectio?</vt:lpstr>
      <vt:lpstr>Silenzio e ascolto</vt:lpstr>
      <vt:lpstr>La preghiera … cristiana</vt:lpstr>
      <vt:lpstr>Quando pregate, dite ….</vt:lpstr>
      <vt:lpstr>Preghiera &amp; Scrittura = Lectio divina</vt:lpstr>
      <vt:lpstr>Lettura, meditazione, preghiera, …</vt:lpstr>
      <vt:lpstr>La lectio divina è anche ….</vt:lpstr>
      <vt:lpstr>Rischi della lectio divina</vt:lpstr>
      <vt:lpstr>Un esempio di lectio divina: Sal 23</vt:lpstr>
      <vt:lpstr>Titolo del Salmo?  </vt:lpstr>
      <vt:lpstr>“Lectio” del Salmo (1): sottolineature</vt:lpstr>
      <vt:lpstr>“Lectio” del Salmo (2): il Pastore</vt:lpstr>
      <vt:lpstr>“Lectio” del Salmo (3): il convivio</vt:lpstr>
      <vt:lpstr>“Lectio” del Salmo (4): “trascendo”</vt:lpstr>
      <vt:lpstr>Meditatio (1): il messaggio racchiuso</vt:lpstr>
      <vt:lpstr>Meditatio (2): rifletto sulla mia vita</vt:lpstr>
      <vt:lpstr>Oratio - Contemplatio</vt:lpstr>
      <vt:lpstr>Un possibile schema riassuntivo (Bose)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all’AT</dc:title>
  <dc:creator>d</dc:creator>
  <cp:lastModifiedBy>d</cp:lastModifiedBy>
  <cp:revision>79</cp:revision>
  <dcterms:created xsi:type="dcterms:W3CDTF">2015-10-20T08:08:30Z</dcterms:created>
  <dcterms:modified xsi:type="dcterms:W3CDTF">2017-10-28T13:32:52Z</dcterms:modified>
</cp:coreProperties>
</file>