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AA78D5F-3D9D-44EE-820F-DC2997536C98}" type="datetimeFigureOut">
              <a:rPr lang="it-IT" smtClean="0"/>
              <a:pPr/>
              <a:t>29/09/2017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6641C2-9AB7-4FCD-BAFF-80A3456E17CF}"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AA78D5F-3D9D-44EE-820F-DC2997536C98}" type="datetimeFigureOut">
              <a:rPr lang="it-IT" smtClean="0"/>
              <a:pPr/>
              <a:t>29/09/2017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6641C2-9AB7-4FCD-BAFF-80A3456E17C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AA78D5F-3D9D-44EE-820F-DC2997536C98}" type="datetimeFigureOut">
              <a:rPr lang="it-IT" smtClean="0"/>
              <a:pPr/>
              <a:t>29/09/2017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6641C2-9AB7-4FCD-BAFF-80A3456E17C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AA78D5F-3D9D-44EE-820F-DC2997536C98}" type="datetimeFigureOut">
              <a:rPr lang="it-IT" smtClean="0"/>
              <a:pPr/>
              <a:t>29/09/2017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6641C2-9AB7-4FCD-BAFF-80A3456E17C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AA78D5F-3D9D-44EE-820F-DC2997536C98}" type="datetimeFigureOut">
              <a:rPr lang="it-IT" smtClean="0"/>
              <a:pPr/>
              <a:t>29/09/2017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6641C2-9AB7-4FCD-BAFF-80A3456E17CF}"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AA78D5F-3D9D-44EE-820F-DC2997536C98}" type="datetimeFigureOut">
              <a:rPr lang="it-IT" smtClean="0"/>
              <a:pPr/>
              <a:t>29/09/2017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E6641C2-9AB7-4FCD-BAFF-80A3456E17C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AA78D5F-3D9D-44EE-820F-DC2997536C98}" type="datetimeFigureOut">
              <a:rPr lang="it-IT" smtClean="0"/>
              <a:pPr/>
              <a:t>29/09/2017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E6641C2-9AB7-4FCD-BAFF-80A3456E17C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AA78D5F-3D9D-44EE-820F-DC2997536C98}" type="datetimeFigureOut">
              <a:rPr lang="it-IT" smtClean="0"/>
              <a:pPr/>
              <a:t>29/09/2017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E6641C2-9AB7-4FCD-BAFF-80A3456E17C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AA78D5F-3D9D-44EE-820F-DC2997536C98}" type="datetimeFigureOut">
              <a:rPr lang="it-IT" smtClean="0"/>
              <a:pPr/>
              <a:t>29/09/2017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E6641C2-9AB7-4FCD-BAFF-80A3456E17C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AA78D5F-3D9D-44EE-820F-DC2997536C98}" type="datetimeFigureOut">
              <a:rPr lang="it-IT" smtClean="0"/>
              <a:pPr/>
              <a:t>29/09/2017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E6641C2-9AB7-4FCD-BAFF-80A3456E17C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AA78D5F-3D9D-44EE-820F-DC2997536C98}" type="datetimeFigureOut">
              <a:rPr lang="it-IT" smtClean="0"/>
              <a:pPr/>
              <a:t>29/09/2017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E6641C2-9AB7-4FCD-BAFF-80A3456E17CF}"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A78D5F-3D9D-44EE-820F-DC2997536C98}" type="datetimeFigureOut">
              <a:rPr lang="it-IT" smtClean="0"/>
              <a:pPr/>
              <a:t>29/09/2017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6641C2-9AB7-4FCD-BAFF-80A3456E17CF}"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t>1c: il giovane ricco</a:t>
            </a:r>
            <a:r>
              <a:rPr lang="it-IT" b="1" dirty="0" smtClean="0"/>
              <a:t/>
            </a:r>
            <a:br>
              <a:rPr lang="it-IT" b="1" dirty="0" smtClean="0"/>
            </a:br>
            <a:r>
              <a:rPr lang="it-IT" sz="2000" b="1" dirty="0" smtClean="0"/>
              <a:t>(P. Maggi, Assisi </a:t>
            </a:r>
            <a:r>
              <a:rPr lang="it-IT" sz="2000" b="1" dirty="0" smtClean="0"/>
              <a:t>2010)</a:t>
            </a:r>
            <a:endParaRPr lang="it-IT" sz="2000" b="1" dirty="0"/>
          </a:p>
        </p:txBody>
      </p:sp>
      <p:sp>
        <p:nvSpPr>
          <p:cNvPr id="3" name="Sottotitolo 2"/>
          <p:cNvSpPr>
            <a:spLocks noGrp="1"/>
          </p:cNvSpPr>
          <p:nvPr>
            <p:ph type="subTitle" idx="1"/>
          </p:nvPr>
        </p:nvSpPr>
        <p:spPr/>
        <p:txBody>
          <a:bodyPr/>
          <a:lstStyle/>
          <a:p>
            <a:r>
              <a:rPr lang="it-IT" dirty="0" smtClean="0"/>
              <a:t>Corso per operatori pastorali </a:t>
            </a:r>
          </a:p>
          <a:p>
            <a:r>
              <a:rPr lang="it-IT" dirty="0" smtClean="0"/>
              <a:t>Termoli, </a:t>
            </a:r>
            <a:r>
              <a:rPr lang="it-IT" dirty="0" smtClean="0"/>
              <a:t>24 </a:t>
            </a:r>
            <a:r>
              <a:rPr lang="it-IT" dirty="0" smtClean="0"/>
              <a:t>ottobre </a:t>
            </a:r>
            <a:r>
              <a:rPr lang="it-IT" dirty="0" smtClean="0"/>
              <a:t>2017</a:t>
            </a:r>
            <a:endParaRPr lang="it-IT"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Ricchezze … spirituali?</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Gesù non lo segue, non lo trattiene, non dice “beh, andiamo per gradi, adesso </a:t>
            </a:r>
            <a:r>
              <a:rPr lang="it-IT" dirty="0" smtClean="0"/>
              <a:t>l’importante </a:t>
            </a:r>
            <a:r>
              <a:rPr lang="it-IT" dirty="0" smtClean="0"/>
              <a:t>che ti distacchi spiritualmente dalle tue ricchezze”.</a:t>
            </a:r>
          </a:p>
          <a:p>
            <a:pPr>
              <a:buNone/>
            </a:pPr>
            <a:endParaRPr lang="it-IT" dirty="0" smtClean="0"/>
          </a:p>
          <a:p>
            <a:r>
              <a:rPr lang="it-IT" dirty="0" smtClean="0"/>
              <a:t>Si è creato l’equivoco per cui “puoi tenere le ricchezze, purché spiritualmente distaccato”. Il problema però è un altro. Chi è ricco e possiede tante ricchezze difficilmente saprà distaccarsene. Gesù chiama a condividere anziché avere, scendere anziché salire, servire anziché comandare, tutte cose che un ricco non può fare. </a:t>
            </a:r>
            <a:endParaRPr lang="it-IT" dirty="0"/>
          </a:p>
        </p:txBody>
      </p:sp>
    </p:spTree>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Pietro non ci sta ….</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Forse i discepoli ci restano male quando il tale va via. Bastava una sua offerta e si poteva mangiare. Gesù non lo trattiene. </a:t>
            </a:r>
            <a:endParaRPr lang="it-IT" dirty="0" smtClean="0"/>
          </a:p>
          <a:p>
            <a:r>
              <a:rPr lang="it-IT" dirty="0" smtClean="0"/>
              <a:t>Pietro </a:t>
            </a:r>
            <a:r>
              <a:rPr lang="it-IT" dirty="0" smtClean="0"/>
              <a:t>allora prende la parola e ricorda che loro hanno lasciato tutto ma finora hanno visto ben poco. Pietro parla così perché finora ha accompagnato, ma non seguito. La sequela però è un’altra cosa. Il Messia non è il trionfatore sui Romani, per questo poi lo rinnegherà.</a:t>
            </a:r>
          </a:p>
          <a:p>
            <a:pPr>
              <a:buNone/>
            </a:pPr>
            <a:r>
              <a:rPr lang="it-IT" dirty="0" smtClean="0"/>
              <a:t> </a:t>
            </a:r>
          </a:p>
          <a:p>
            <a:r>
              <a:rPr lang="it-IT" dirty="0" smtClean="0"/>
              <a:t>Gesù ricorda l’immagine della cruna e del cammello. E i discepoli si chiedono ancora una volta come sia possibile “campare”. </a:t>
            </a:r>
          </a:p>
          <a:p>
            <a:pPr>
              <a:buNone/>
            </a:pPr>
            <a:r>
              <a:rPr lang="it-IT" dirty="0" smtClean="0"/>
              <a:t> </a:t>
            </a:r>
          </a:p>
          <a:p>
            <a:r>
              <a:rPr lang="it-IT" dirty="0" smtClean="0"/>
              <a:t>Nulla è impossibile a Dio =  per l’uomo la sicurezza è nell’accumulo di ricchezze, per Dio la certezza consiste nel dare. </a:t>
            </a:r>
          </a:p>
          <a:p>
            <a:r>
              <a:rPr lang="it-IT" dirty="0" smtClean="0"/>
              <a:t> </a:t>
            </a:r>
            <a:endParaRPr lang="it-IT" dirty="0"/>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Cosa ottieni? </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Non c’è nessuno che ha lasciato = vengono elencati gli </a:t>
            </a:r>
            <a:r>
              <a:rPr lang="it-IT" b="1" dirty="0" smtClean="0"/>
              <a:t>impedimenti</a:t>
            </a:r>
            <a:r>
              <a:rPr lang="it-IT" dirty="0" smtClean="0"/>
              <a:t>, che sono </a:t>
            </a:r>
            <a:r>
              <a:rPr lang="it-IT" b="1" dirty="0" smtClean="0"/>
              <a:t>sette</a:t>
            </a:r>
            <a:r>
              <a:rPr lang="it-IT" dirty="0" smtClean="0"/>
              <a:t> per rappresentare ogni tipo di ostacolo. </a:t>
            </a:r>
          </a:p>
          <a:p>
            <a:r>
              <a:rPr lang="it-IT" dirty="0" smtClean="0"/>
              <a:t>Non guadagniamo la stessa cosa moltiplicata (case, fratelli, madri, …) ma la benevolenza di Dio, che ci </a:t>
            </a:r>
            <a:r>
              <a:rPr lang="it-IT" u="sng" dirty="0" smtClean="0"/>
              <a:t>ridà tutto questo sotto altra forma</a:t>
            </a:r>
            <a:r>
              <a:rPr lang="it-IT" dirty="0" smtClean="0"/>
              <a:t>. </a:t>
            </a:r>
          </a:p>
          <a:p>
            <a:r>
              <a:rPr lang="it-IT" dirty="0" smtClean="0"/>
              <a:t>Nei raffronti </a:t>
            </a:r>
            <a:r>
              <a:rPr lang="it-IT" u="sng" dirty="0" smtClean="0"/>
              <a:t>manca la figura del padre</a:t>
            </a:r>
            <a:r>
              <a:rPr lang="it-IT" dirty="0" smtClean="0"/>
              <a:t>, a indicare che nella nuova comunità non ci saranno “padri” che dovranno dire cosa fare, ma ognuno ragionerà con la propria testa e l’unica guida sarà lo Spirito.</a:t>
            </a:r>
            <a:endParaRPr lang="it-IT" dirty="0"/>
          </a:p>
        </p:txBody>
      </p:sp>
    </p:spTree>
  </p:cSld>
  <p:clrMapOvr>
    <a:masterClrMapping/>
  </p:clrMapOvr>
  <p:transition spd="slow">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e persecuzioni …</a:t>
            </a:r>
            <a:endParaRPr lang="it-IT" dirty="0"/>
          </a:p>
        </p:txBody>
      </p:sp>
      <p:sp>
        <p:nvSpPr>
          <p:cNvPr id="3" name="Segnaposto contenuto 2"/>
          <p:cNvSpPr>
            <a:spLocks noGrp="1"/>
          </p:cNvSpPr>
          <p:nvPr>
            <p:ph idx="1"/>
          </p:nvPr>
        </p:nvSpPr>
        <p:spPr/>
        <p:txBody>
          <a:bodyPr>
            <a:normAutofit/>
          </a:bodyPr>
          <a:lstStyle/>
          <a:p>
            <a:r>
              <a:rPr lang="it-IT" dirty="0" smtClean="0"/>
              <a:t>Gesù </a:t>
            </a:r>
            <a:r>
              <a:rPr lang="it-IT" dirty="0" smtClean="0"/>
              <a:t>aggiunge questo particolare per ricordare che la scelta non sarà indolore dianzi al mondo, che ragiona invece con categorie diverse. </a:t>
            </a:r>
            <a:endParaRPr lang="it-IT" dirty="0" smtClean="0"/>
          </a:p>
          <a:p>
            <a:r>
              <a:rPr lang="it-IT" dirty="0" smtClean="0"/>
              <a:t>Dio </a:t>
            </a:r>
            <a:r>
              <a:rPr lang="it-IT" dirty="0" smtClean="0"/>
              <a:t>però non mancherà di sostenerci, perché sta sempre dalla parte dei perseguitati e non dei persecutori. </a:t>
            </a:r>
            <a:endParaRPr lang="it-IT" dirty="0"/>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Leggiamo il brano (Mc 10,17-30)</a:t>
            </a:r>
            <a:endParaRPr lang="it-IT" dirty="0"/>
          </a:p>
        </p:txBody>
      </p:sp>
      <p:sp>
        <p:nvSpPr>
          <p:cNvPr id="3" name="Segnaposto contenuto 2"/>
          <p:cNvSpPr>
            <a:spLocks noGrp="1"/>
          </p:cNvSpPr>
          <p:nvPr>
            <p:ph idx="1"/>
          </p:nvPr>
        </p:nvSpPr>
        <p:spPr/>
        <p:txBody>
          <a:bodyPr>
            <a:noAutofit/>
          </a:bodyPr>
          <a:lstStyle/>
          <a:p>
            <a:r>
              <a:rPr lang="it-IT" sz="2200" baseline="30000" dirty="0" smtClean="0"/>
              <a:t>17</a:t>
            </a:r>
            <a:r>
              <a:rPr lang="it-IT" sz="2200" dirty="0" smtClean="0"/>
              <a:t>Mentre andava per la strada, un tale gli corse incontro e, gettandosi in ginocchio davanti a lui, gli domandò: «Maestro buono, che cosa devo fare per avere in eredità la vita eterna?». </a:t>
            </a:r>
            <a:r>
              <a:rPr lang="it-IT" sz="2200" baseline="30000" dirty="0" smtClean="0"/>
              <a:t>18</a:t>
            </a:r>
            <a:r>
              <a:rPr lang="it-IT" sz="2200" dirty="0" smtClean="0"/>
              <a:t>Gesù gli disse: «Perché mi chiami buono? Nessuno è buono, se non Dio solo.</a:t>
            </a:r>
            <a:r>
              <a:rPr lang="it-IT" sz="2200" baseline="30000" dirty="0" smtClean="0"/>
              <a:t>19</a:t>
            </a:r>
            <a:r>
              <a:rPr lang="it-IT" sz="2200" dirty="0" smtClean="0"/>
              <a:t>Tu conosci i comandamenti: </a:t>
            </a:r>
            <a:r>
              <a:rPr lang="it-IT" sz="2200" i="1" dirty="0" smtClean="0"/>
              <a:t>Non uccidere, non commettere adulterio, non rubare, non testimoniare il falso, non frodare, onora tuo padre e tua madre</a:t>
            </a:r>
            <a:r>
              <a:rPr lang="it-IT" sz="2200" dirty="0" smtClean="0"/>
              <a:t>». </a:t>
            </a:r>
            <a:r>
              <a:rPr lang="it-IT" sz="2200" baseline="30000" dirty="0" smtClean="0"/>
              <a:t>20</a:t>
            </a:r>
            <a:r>
              <a:rPr lang="it-IT" sz="2200" dirty="0" smtClean="0"/>
              <a:t>Egli allora gli disse: «Maestro, tutte queste cose le ho osservate fin dalla mia giovinezza». </a:t>
            </a:r>
            <a:r>
              <a:rPr lang="it-IT" sz="2200" baseline="30000" dirty="0" smtClean="0"/>
              <a:t>21</a:t>
            </a:r>
            <a:r>
              <a:rPr lang="it-IT" sz="2200" dirty="0" smtClean="0"/>
              <a:t>Allora Gesù fissò lo sguardo su di lui, lo amò e gli disse: «Una cosa sola ti manca: va', vendi quello che hai e dallo ai poveri, e avrai un tesoro in cielo; e vieni! </a:t>
            </a:r>
            <a:r>
              <a:rPr lang="it-IT" sz="2200" dirty="0" err="1" smtClean="0"/>
              <a:t>Seguimi</a:t>
            </a:r>
            <a:r>
              <a:rPr lang="it-IT" sz="2200" dirty="0" smtClean="0"/>
              <a:t>!». </a:t>
            </a:r>
            <a:endParaRPr lang="it-IT" sz="22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fontScale="90000"/>
          </a:bodyPr>
          <a:lstStyle/>
          <a:p>
            <a:r>
              <a:rPr lang="it-IT" dirty="0" smtClean="0"/>
              <a:t>… </a:t>
            </a:r>
            <a:endParaRPr lang="it-IT" dirty="0"/>
          </a:p>
        </p:txBody>
      </p:sp>
      <p:sp>
        <p:nvSpPr>
          <p:cNvPr id="3" name="Segnaposto contenuto 2"/>
          <p:cNvSpPr>
            <a:spLocks noGrp="1"/>
          </p:cNvSpPr>
          <p:nvPr>
            <p:ph idx="1"/>
          </p:nvPr>
        </p:nvSpPr>
        <p:spPr>
          <a:xfrm>
            <a:off x="395536" y="1052736"/>
            <a:ext cx="8229600" cy="4997151"/>
          </a:xfrm>
        </p:spPr>
        <p:txBody>
          <a:bodyPr>
            <a:noAutofit/>
          </a:bodyPr>
          <a:lstStyle/>
          <a:p>
            <a:r>
              <a:rPr lang="it-IT" sz="2000" baseline="30000" dirty="0" smtClean="0"/>
              <a:t>22</a:t>
            </a:r>
            <a:r>
              <a:rPr lang="it-IT" sz="2000" dirty="0" smtClean="0"/>
              <a:t>Ma a queste parole egli si fece scuro in volto e se ne andò rattristato; possedeva infatti molti beni.</a:t>
            </a:r>
            <a:br>
              <a:rPr lang="it-IT" sz="2000" dirty="0" smtClean="0"/>
            </a:br>
            <a:r>
              <a:rPr lang="it-IT" sz="2000" baseline="30000" dirty="0" smtClean="0"/>
              <a:t>23</a:t>
            </a:r>
            <a:r>
              <a:rPr lang="it-IT" sz="2000" dirty="0" smtClean="0"/>
              <a:t>Gesù, volgendo lo sguardo attorno, disse ai suoi discepoli: «Quanto è difficile, per quelli che possiedono ricchezze, entrare nel regno di Dio!». </a:t>
            </a:r>
            <a:r>
              <a:rPr lang="it-IT" sz="2000" baseline="30000" dirty="0" smtClean="0"/>
              <a:t>24</a:t>
            </a:r>
            <a:r>
              <a:rPr lang="it-IT" sz="2000" dirty="0" smtClean="0"/>
              <a:t>I discepoli erano sconcertati dalle sue parole; ma Gesù riprese e disse loro: «Figli, quanto è difficile entrare nel regno di Dio!</a:t>
            </a:r>
            <a:r>
              <a:rPr lang="it-IT" sz="2000" baseline="30000" dirty="0" smtClean="0"/>
              <a:t>25</a:t>
            </a:r>
            <a:r>
              <a:rPr lang="it-IT" sz="2000" dirty="0" smtClean="0"/>
              <a:t>È più facile che un cammello passi per la cruna di un ago, che un ricco entri nel regno di Dio». </a:t>
            </a:r>
            <a:r>
              <a:rPr lang="it-IT" sz="2000" baseline="30000" dirty="0" smtClean="0"/>
              <a:t>26</a:t>
            </a:r>
            <a:r>
              <a:rPr lang="it-IT" sz="2000" dirty="0" smtClean="0"/>
              <a:t>Essi, ancora più stupiti, dicevano tra loro: «E chi può essere salvato?». </a:t>
            </a:r>
            <a:r>
              <a:rPr lang="it-IT" sz="2000" baseline="30000" dirty="0" smtClean="0"/>
              <a:t>27</a:t>
            </a:r>
            <a:r>
              <a:rPr lang="it-IT" sz="2000" dirty="0" smtClean="0"/>
              <a:t>Ma Gesù, guardandoli in faccia, disse: «Impossibile agli uomini, ma non a Dio! Perché tutto è possibile a Dio».</a:t>
            </a:r>
            <a:br>
              <a:rPr lang="it-IT" sz="2000" dirty="0" smtClean="0"/>
            </a:br>
            <a:r>
              <a:rPr lang="it-IT" sz="2000" baseline="30000" dirty="0" smtClean="0"/>
              <a:t>28</a:t>
            </a:r>
            <a:r>
              <a:rPr lang="it-IT" sz="2000" dirty="0" smtClean="0"/>
              <a:t>Pietro allora prese a dirgli: «Ecco, noi abbiamo lasciato tutto e ti abbiamo seguito». </a:t>
            </a:r>
            <a:r>
              <a:rPr lang="it-IT" sz="2000" baseline="30000" dirty="0" smtClean="0"/>
              <a:t>29</a:t>
            </a:r>
            <a:r>
              <a:rPr lang="it-IT" sz="2000" dirty="0" smtClean="0"/>
              <a:t>Gesù gli rispose: «In verità io vi dico: non c'è nessuno che abbia lasciato casa o fratelli o sorelle o madre o padre o figli o campi per causa mia e per causa del Vangelo, </a:t>
            </a:r>
            <a:r>
              <a:rPr lang="it-IT" sz="2000" baseline="30000" dirty="0" smtClean="0"/>
              <a:t>30</a:t>
            </a:r>
            <a:r>
              <a:rPr lang="it-IT" sz="2000" dirty="0" smtClean="0"/>
              <a:t>che non riceva già ora, in questo tempo, cento volte tanto in case e fratelli e sorelle e madri e figli e campi, insieme a persecuzioni, e la vita eterna nel tempo che verrà. </a:t>
            </a:r>
            <a:endParaRPr lang="it-IT"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Tutto è spiegato all’inizio</a:t>
            </a:r>
            <a:endParaRPr lang="it-IT" dirty="0"/>
          </a:p>
        </p:txBody>
      </p:sp>
      <p:sp>
        <p:nvSpPr>
          <p:cNvPr id="3" name="Segnaposto contenuto 2"/>
          <p:cNvSpPr>
            <a:spLocks noGrp="1"/>
          </p:cNvSpPr>
          <p:nvPr>
            <p:ph idx="1"/>
          </p:nvPr>
        </p:nvSpPr>
        <p:spPr/>
        <p:txBody>
          <a:bodyPr>
            <a:normAutofit/>
          </a:bodyPr>
          <a:lstStyle/>
          <a:p>
            <a:r>
              <a:rPr lang="it-IT" b="1" dirty="0" smtClean="0"/>
              <a:t>Mentre andava per la strada </a:t>
            </a:r>
            <a:r>
              <a:rPr lang="it-IT" dirty="0" smtClean="0"/>
              <a:t>(v.17). Gesù aveva raccontato la parabola del seminatore, del seme che cade per strada. Che fine fa? Gli uccelli lo portano via. Il seme della Parola fallisce, come Gesù verso il giovane ricco. La strada, quindi, più che un luogo geografico, rappresenta la chiave di lettura della vicenda. </a:t>
            </a:r>
            <a:endParaRPr lang="it-IT" dirty="0"/>
          </a:p>
        </p:txBody>
      </p:sp>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Non potrà farcela</a:t>
            </a:r>
            <a:endParaRPr lang="it-IT" dirty="0"/>
          </a:p>
        </p:txBody>
      </p:sp>
      <p:sp>
        <p:nvSpPr>
          <p:cNvPr id="3" name="Segnaposto contenuto 2"/>
          <p:cNvSpPr>
            <a:spLocks noGrp="1"/>
          </p:cNvSpPr>
          <p:nvPr>
            <p:ph idx="1"/>
          </p:nvPr>
        </p:nvSpPr>
        <p:spPr/>
        <p:txBody>
          <a:bodyPr>
            <a:normAutofit lnSpcReduction="10000"/>
          </a:bodyPr>
          <a:lstStyle/>
          <a:p>
            <a:r>
              <a:rPr lang="it-IT" dirty="0" smtClean="0"/>
              <a:t>Quel “tale” </a:t>
            </a:r>
            <a:r>
              <a:rPr lang="it-IT" b="1" dirty="0" smtClean="0"/>
              <a:t>corre</a:t>
            </a:r>
            <a:r>
              <a:rPr lang="it-IT" dirty="0" smtClean="0"/>
              <a:t> verso Gesù (come l’indemoniato) e si </a:t>
            </a:r>
            <a:r>
              <a:rPr lang="it-IT" b="1" dirty="0" smtClean="0"/>
              <a:t>inginocchia</a:t>
            </a:r>
            <a:r>
              <a:rPr lang="it-IT" dirty="0" smtClean="0"/>
              <a:t> davanti a lui (come il lebbroso).</a:t>
            </a:r>
          </a:p>
          <a:p>
            <a:r>
              <a:rPr lang="it-IT" dirty="0" smtClean="0"/>
              <a:t>“Correre” è sinonimo di disonore (come vorrebbe fare il figlio prodigo): è sinonimo di mancanza di libertà.</a:t>
            </a:r>
          </a:p>
          <a:p>
            <a:r>
              <a:rPr lang="it-IT" dirty="0" smtClean="0"/>
              <a:t>“Inginocchiarsi” è sinonimo di malattia.</a:t>
            </a:r>
          </a:p>
          <a:p>
            <a:r>
              <a:rPr lang="it-IT" dirty="0" smtClean="0"/>
              <a:t>Pertanto, il giovane non è libero verso le sue ricchezze ed è “malato” nel possederle.</a:t>
            </a:r>
            <a:endParaRPr lang="it-IT" dirty="0"/>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Tutto qui?</a:t>
            </a:r>
            <a:endParaRPr lang="it-IT" dirty="0"/>
          </a:p>
        </p:txBody>
      </p:sp>
      <p:sp>
        <p:nvSpPr>
          <p:cNvPr id="3" name="Segnaposto contenuto 2"/>
          <p:cNvSpPr>
            <a:spLocks noGrp="1"/>
          </p:cNvSpPr>
          <p:nvPr>
            <p:ph idx="1"/>
          </p:nvPr>
        </p:nvSpPr>
        <p:spPr/>
        <p:txBody>
          <a:bodyPr>
            <a:normAutofit/>
          </a:bodyPr>
          <a:lstStyle/>
          <a:p>
            <a:r>
              <a:rPr lang="it-IT" dirty="0" smtClean="0"/>
              <a:t>Cosa posso fare per la vita eterna?</a:t>
            </a:r>
          </a:p>
          <a:p>
            <a:r>
              <a:rPr lang="it-IT" dirty="0" smtClean="0"/>
              <a:t>A una domanda inaspettata e banale (lui sapeva) Gesù offre un’altrettanta risposta sorprendente: ignora i primi tre comandamenti, cita alcuni sul prossimo e ne aggiunge uno: </a:t>
            </a:r>
            <a:r>
              <a:rPr lang="it-IT" u="sng" dirty="0" smtClean="0"/>
              <a:t>non frodare</a:t>
            </a:r>
            <a:r>
              <a:rPr lang="it-IT" dirty="0" smtClean="0"/>
              <a:t>, forse perché sapeva come si comportavano molti ricchi. </a:t>
            </a:r>
            <a:endParaRPr lang="it-IT" dirty="0"/>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Una cosa sola? Il Tesoro in cielo</a:t>
            </a:r>
            <a:endParaRPr lang="it-IT" dirty="0"/>
          </a:p>
        </p:txBody>
      </p:sp>
      <p:sp>
        <p:nvSpPr>
          <p:cNvPr id="3" name="Segnaposto contenuto 2"/>
          <p:cNvSpPr>
            <a:spLocks noGrp="1"/>
          </p:cNvSpPr>
          <p:nvPr>
            <p:ph idx="1"/>
          </p:nvPr>
        </p:nvSpPr>
        <p:spPr/>
        <p:txBody>
          <a:bodyPr>
            <a:normAutofit lnSpcReduction="10000"/>
          </a:bodyPr>
          <a:lstStyle/>
          <a:p>
            <a:r>
              <a:rPr lang="it-IT" dirty="0" smtClean="0"/>
              <a:t>Letteralmente “</a:t>
            </a:r>
            <a:r>
              <a:rPr lang="it-IT" dirty="0" smtClean="0"/>
              <a:t>L’uno” … non è una cosa aggiunta ad altre, ma l’essenziale.</a:t>
            </a:r>
          </a:p>
          <a:p>
            <a:r>
              <a:rPr lang="it-IT" dirty="0" smtClean="0"/>
              <a:t>Manca ciò per cui ha corso e si è inginocchiato.</a:t>
            </a:r>
          </a:p>
          <a:p>
            <a:r>
              <a:rPr lang="it-IT" dirty="0" smtClean="0"/>
              <a:t>Avrai un tesoro in cielo = non è la ricchezza trasferita in cielo, ma </a:t>
            </a:r>
            <a:r>
              <a:rPr lang="it-IT" b="1" dirty="0" smtClean="0"/>
              <a:t>un posto nel cuore di Dio</a:t>
            </a:r>
            <a:r>
              <a:rPr lang="it-IT" dirty="0" smtClean="0"/>
              <a:t> … </a:t>
            </a:r>
            <a:r>
              <a:rPr lang="it-IT" dirty="0" smtClean="0"/>
              <a:t>perché gli hai dato il giusto spazio, lo hai messo al primo posto, e sarai stato capace di rinunciare a tutto il resto.</a:t>
            </a:r>
          </a:p>
          <a:p>
            <a:endParaRPr lang="it-IT" dirty="0"/>
          </a:p>
        </p:txBody>
      </p:sp>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e ora ….</a:t>
            </a:r>
            <a:endParaRPr lang="it-IT" dirty="0"/>
          </a:p>
        </p:txBody>
      </p:sp>
      <p:sp>
        <p:nvSpPr>
          <p:cNvPr id="5" name="Segnaposto contenuto 2"/>
          <p:cNvSpPr>
            <a:spLocks noGrp="1"/>
          </p:cNvSpPr>
          <p:nvPr>
            <p:ph idx="1"/>
          </p:nvPr>
        </p:nvSpPr>
        <p:spPr>
          <a:xfrm>
            <a:off x="395536" y="2564904"/>
            <a:ext cx="8229600" cy="1252736"/>
          </a:xfrm>
        </p:spPr>
        <p:txBody>
          <a:bodyPr>
            <a:normAutofit/>
          </a:bodyPr>
          <a:lstStyle/>
          <a:p>
            <a:pPr algn="ctr">
              <a:buNone/>
            </a:pPr>
            <a:r>
              <a:rPr lang="it-IT" sz="6000" b="1" dirty="0" smtClean="0"/>
              <a:t>PAUSA!</a:t>
            </a:r>
            <a:endParaRPr lang="it-IT" sz="6000" dirty="0"/>
          </a:p>
          <a:p>
            <a:endParaRPr lang="it-IT" dirty="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8" presetClass="entr" presetSubtype="0" accel="10000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500" fill="hold"/>
                                        <p:tgtEl>
                                          <p:spTgt spid="5">
                                            <p:txEl>
                                              <p:pRg st="0" end="0"/>
                                            </p:txEl>
                                          </p:spTgt>
                                        </p:tgtEl>
                                        <p:attrNameLst>
                                          <p:attrName>ppt_w</p:attrName>
                                        </p:attrNameLst>
                                      </p:cBhvr>
                                      <p:tavLst>
                                        <p:tav tm="0">
                                          <p:val>
                                            <p:strVal val="#ppt_w*2.5"/>
                                          </p:val>
                                        </p:tav>
                                        <p:tav tm="100000">
                                          <p:val>
                                            <p:strVal val="#ppt_w"/>
                                          </p:val>
                                        </p:tav>
                                      </p:tavLst>
                                    </p:anim>
                                    <p:anim calcmode="lin" valueType="num">
                                      <p:cBhvr>
                                        <p:cTn id="16" dur="500" fill="hold"/>
                                        <p:tgtEl>
                                          <p:spTgt spid="5">
                                            <p:txEl>
                                              <p:pRg st="0" end="0"/>
                                            </p:txEl>
                                          </p:spTgt>
                                        </p:tgtEl>
                                        <p:attrNameLst>
                                          <p:attrName>ppt_h</p:attrName>
                                        </p:attrNameLst>
                                      </p:cBhvr>
                                      <p:tavLst>
                                        <p:tav tm="0">
                                          <p:val>
                                            <p:strVal val="#ppt_h*0.01"/>
                                          </p:val>
                                        </p:tav>
                                        <p:tav tm="100000">
                                          <p:val>
                                            <p:strVal val="#ppt_h"/>
                                          </p:val>
                                        </p:tav>
                                      </p:tavLst>
                                    </p:anim>
                                    <p:anim calcmode="lin" valueType="num">
                                      <p:cBhvr>
                                        <p:cTn id="1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5">
                                            <p:txEl>
                                              <p:pRg st="0" end="0"/>
                                            </p:txEl>
                                          </p:spTgt>
                                        </p:tgtEl>
                                        <p:attrNameLst>
                                          <p:attrName>ppt_y</p:attrName>
                                        </p:attrNameLst>
                                      </p:cBhvr>
                                      <p:tavLst>
                                        <p:tav tm="0">
                                          <p:val>
                                            <p:strVal val="#ppt_h+1"/>
                                          </p:val>
                                        </p:tav>
                                        <p:tav tm="100000">
                                          <p:val>
                                            <p:strVal val="#ppt_y"/>
                                          </p:val>
                                        </p:tav>
                                      </p:tavLst>
                                    </p:anim>
                                    <p:animEffect transition="in" filter="fade">
                                      <p:cBhvr>
                                        <p:cTn id="1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Incupito, rattristato … </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È la reazione del giovane ricco. </a:t>
            </a:r>
          </a:p>
          <a:p>
            <a:r>
              <a:rPr lang="it-IT" dirty="0" smtClean="0"/>
              <a:t>Q</a:t>
            </a:r>
            <a:r>
              <a:rPr lang="it-IT" dirty="0" smtClean="0"/>
              <a:t>uello </a:t>
            </a:r>
            <a:r>
              <a:rPr lang="it-IT" dirty="0" smtClean="0"/>
              <a:t>che per Gesù è Vangelo, bella notizia, per quel tale è una brutta notizia perché tocca i suoi interessi e le sue certezze.</a:t>
            </a:r>
          </a:p>
          <a:p>
            <a:r>
              <a:rPr lang="it-IT" dirty="0" smtClean="0"/>
              <a:t>E’ tragico quello che l‟evangelista ci descrive. Dopo l’incontro con Gesù il lebbroso venne purificato, l’indemoniato torna in sé. Il ricco, invece, pur di non rinunciare a quanto possiede, ha scelto di vendersi ancora una volta a quel che veniva definito “mammona”, il dio denaro. Credeva di possedere i beni, invece era da essi posseduto. </a:t>
            </a:r>
          </a:p>
          <a:p>
            <a:endParaRPr lang="it-IT" dirty="0"/>
          </a:p>
        </p:txBody>
      </p:sp>
    </p:spTree>
  </p:cSld>
  <p:clrMapOvr>
    <a:masterClrMapping/>
  </p:clrMapOvr>
  <p:transition spd="slow">
    <p:diamond/>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787</Words>
  <Application>Microsoft Office PowerPoint</Application>
  <PresentationFormat>Presentazione su schermo (4:3)</PresentationFormat>
  <Paragraphs>46</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1c: il giovane ricco (P. Maggi, Assisi 2010)</vt:lpstr>
      <vt:lpstr>Leggiamo il brano (Mc 10,17-30)</vt:lpstr>
      <vt:lpstr>… </vt:lpstr>
      <vt:lpstr>Tutto è spiegato all’inizio</vt:lpstr>
      <vt:lpstr>Non potrà farcela</vt:lpstr>
      <vt:lpstr>Tutto qui?</vt:lpstr>
      <vt:lpstr>Una cosa sola? Il Tesoro in cielo</vt:lpstr>
      <vt:lpstr>… e ora ….</vt:lpstr>
      <vt:lpstr>Incupito, rattristato … </vt:lpstr>
      <vt:lpstr>Ricchezze … spirituali?</vt:lpstr>
      <vt:lpstr>Pietro non ci sta ….</vt:lpstr>
      <vt:lpstr>Cosa ottieni? </vt:lpstr>
      <vt:lpstr>… e persecuzioni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1b: Croce promessa di vita</dc:title>
  <dc:creator>d</dc:creator>
  <cp:lastModifiedBy>d</cp:lastModifiedBy>
  <cp:revision>37</cp:revision>
  <dcterms:created xsi:type="dcterms:W3CDTF">2016-10-08T12:16:51Z</dcterms:created>
  <dcterms:modified xsi:type="dcterms:W3CDTF">2017-09-29T16:50:27Z</dcterms:modified>
</cp:coreProperties>
</file>