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EB9E-953F-4022-86CB-98F56789F288}" type="datetimeFigureOut">
              <a:rPr lang="it-IT" smtClean="0"/>
              <a:t>07/11/2017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7E67-C425-4500-8360-16EB19709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04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EB9E-953F-4022-86CB-98F56789F288}" type="datetimeFigureOut">
              <a:rPr lang="it-IT" smtClean="0"/>
              <a:t>07/11/2017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7E67-C425-4500-8360-16EB19709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9979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EB9E-953F-4022-86CB-98F56789F288}" type="datetimeFigureOut">
              <a:rPr lang="it-IT" smtClean="0"/>
              <a:t>07/11/2017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7E67-C425-4500-8360-16EB19709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73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EB9E-953F-4022-86CB-98F56789F288}" type="datetimeFigureOut">
              <a:rPr lang="it-IT" smtClean="0"/>
              <a:t>07/11/2017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7E67-C425-4500-8360-16EB19709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607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EB9E-953F-4022-86CB-98F56789F288}" type="datetimeFigureOut">
              <a:rPr lang="it-IT" smtClean="0"/>
              <a:t>07/11/2017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7E67-C425-4500-8360-16EB19709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510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EB9E-953F-4022-86CB-98F56789F288}" type="datetimeFigureOut">
              <a:rPr lang="it-IT" smtClean="0"/>
              <a:t>07/11/2017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7E67-C425-4500-8360-16EB19709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749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EB9E-953F-4022-86CB-98F56789F288}" type="datetimeFigureOut">
              <a:rPr lang="it-IT" smtClean="0"/>
              <a:t>07/11/2017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7E67-C425-4500-8360-16EB19709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241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EB9E-953F-4022-86CB-98F56789F288}" type="datetimeFigureOut">
              <a:rPr lang="it-IT" smtClean="0"/>
              <a:t>07/11/2017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7E67-C425-4500-8360-16EB19709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24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EB9E-953F-4022-86CB-98F56789F288}" type="datetimeFigureOut">
              <a:rPr lang="it-IT" smtClean="0"/>
              <a:t>07/11/2017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7E67-C425-4500-8360-16EB19709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9309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EB9E-953F-4022-86CB-98F56789F288}" type="datetimeFigureOut">
              <a:rPr lang="it-IT" smtClean="0"/>
              <a:t>07/11/2017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7E67-C425-4500-8360-16EB19709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95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EB9E-953F-4022-86CB-98F56789F288}" type="datetimeFigureOut">
              <a:rPr lang="it-IT" smtClean="0"/>
              <a:t>07/11/2017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47E67-C425-4500-8360-16EB19709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553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CEB9E-953F-4022-86CB-98F56789F288}" type="datetimeFigureOut">
              <a:rPr lang="it-IT" smtClean="0"/>
              <a:t>07/11/2017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47E67-C425-4500-8360-16EB197093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195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Il Vangelo di Marco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Un modo di presentarlo</a:t>
            </a:r>
            <a:endParaRPr lang="it-IT" dirty="0"/>
          </a:p>
        </p:txBody>
      </p:sp>
      <p:pic>
        <p:nvPicPr>
          <p:cNvPr id="2050" name="Picture 2" descr="Risultati immagini per vangelo di mar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7427"/>
            <a:ext cx="3000375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862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Seconda parte del testo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49Gesù si </a:t>
            </a:r>
            <a:r>
              <a:rPr lang="it-IT" u="sng" dirty="0" smtClean="0"/>
              <a:t>fermò</a:t>
            </a:r>
            <a:r>
              <a:rPr lang="it-IT" dirty="0" smtClean="0"/>
              <a:t> e disse: "</a:t>
            </a:r>
            <a:r>
              <a:rPr lang="it-IT" u="sng" dirty="0" smtClean="0"/>
              <a:t>Chiamatelo</a:t>
            </a:r>
            <a:r>
              <a:rPr lang="it-IT" dirty="0" smtClean="0"/>
              <a:t>!". Chiamarono il cieco, dicendogli: "Coraggio! </a:t>
            </a:r>
            <a:r>
              <a:rPr lang="it-IT" dirty="0" err="1" smtClean="0"/>
              <a:t>Àlzati</a:t>
            </a:r>
            <a:r>
              <a:rPr lang="it-IT" dirty="0" smtClean="0"/>
              <a:t>, ti chiama!". 50Egli, gettato via il suo </a:t>
            </a:r>
            <a:r>
              <a:rPr lang="it-IT" u="sng" dirty="0" smtClean="0"/>
              <a:t>mantello</a:t>
            </a:r>
            <a:r>
              <a:rPr lang="it-IT" dirty="0" smtClean="0"/>
              <a:t>, balzò in piedi e venne da Gesù. 51Allora Gesù gli disse: "Che cosa vuoi che io faccia per te?". E il cieco gli rispose: "</a:t>
            </a:r>
            <a:r>
              <a:rPr lang="it-IT" u="sng" dirty="0" err="1" smtClean="0"/>
              <a:t>Rabbunì</a:t>
            </a:r>
            <a:r>
              <a:rPr lang="it-IT" u="sng" dirty="0" smtClean="0"/>
              <a:t>, che io veda di nuovo</a:t>
            </a:r>
            <a:r>
              <a:rPr lang="it-IT" dirty="0" smtClean="0"/>
              <a:t>!". 52E Gesù gli disse: "</a:t>
            </a:r>
            <a:r>
              <a:rPr lang="it-IT" u="sng" dirty="0" smtClean="0"/>
              <a:t>Va', la tua fede ti ha salvato</a:t>
            </a:r>
            <a:r>
              <a:rPr lang="it-IT" dirty="0" smtClean="0"/>
              <a:t>". E subito vide di nuovo e </a:t>
            </a:r>
            <a:r>
              <a:rPr lang="it-IT" u="sng" dirty="0" smtClean="0"/>
              <a:t>lo seguiva lungo la strada</a:t>
            </a:r>
            <a:r>
              <a:rPr lang="it-IT" dirty="0" smtClean="0"/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5727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Ulteriori spunti 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Fermò </a:t>
            </a:r>
            <a:r>
              <a:rPr lang="it-IT" dirty="0" smtClean="0"/>
              <a:t>= volontà necessaria</a:t>
            </a:r>
          </a:p>
          <a:p>
            <a:r>
              <a:rPr lang="it-IT" b="1" dirty="0" smtClean="0"/>
              <a:t>Chiamatelo </a:t>
            </a:r>
            <a:r>
              <a:rPr lang="it-IT" dirty="0" smtClean="0"/>
              <a:t>= … insieme alla grazia</a:t>
            </a:r>
          </a:p>
          <a:p>
            <a:r>
              <a:rPr lang="it-IT" b="1" dirty="0" smtClean="0"/>
              <a:t>Mantello </a:t>
            </a:r>
            <a:r>
              <a:rPr lang="it-IT" dirty="0" smtClean="0"/>
              <a:t>= qual è? Quali sono?</a:t>
            </a:r>
          </a:p>
          <a:p>
            <a:r>
              <a:rPr lang="it-IT" b="1" dirty="0" err="1" smtClean="0"/>
              <a:t>Rabbunì</a:t>
            </a:r>
            <a:r>
              <a:rPr lang="it-IT" b="1" dirty="0" smtClean="0"/>
              <a:t> … che io veda</a:t>
            </a:r>
            <a:r>
              <a:rPr lang="it-IT" dirty="0" smtClean="0"/>
              <a:t>= rispetto ritrovato</a:t>
            </a:r>
          </a:p>
          <a:p>
            <a:r>
              <a:rPr lang="it-IT" b="1" dirty="0" smtClean="0"/>
              <a:t>La tua fede … </a:t>
            </a:r>
            <a:r>
              <a:rPr lang="it-IT" dirty="0" smtClean="0"/>
              <a:t>= una fede «rivisitata»</a:t>
            </a:r>
          </a:p>
          <a:p>
            <a:r>
              <a:rPr lang="it-IT" b="1" dirty="0" smtClean="0"/>
              <a:t>Lungo la strada </a:t>
            </a:r>
            <a:r>
              <a:rPr lang="it-IT" dirty="0" smtClean="0"/>
              <a:t>= tragitti imprevedibili …</a:t>
            </a:r>
            <a:endParaRPr lang="it-I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953000"/>
            <a:ext cx="142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92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 concludere …</a:t>
            </a:r>
            <a:endParaRPr lang="it-IT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49"/>
          <a:stretch/>
        </p:blipFill>
        <p:spPr bwMode="auto">
          <a:xfrm>
            <a:off x="683568" y="1412776"/>
            <a:ext cx="804106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745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Prima Matteo o Marco?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Se apriamo il Nuovo Testamento troviamo il Vangelo di Matteo, poi quello di Marco. Però </a:t>
            </a:r>
            <a:r>
              <a:rPr lang="it-IT" dirty="0" err="1" smtClean="0"/>
              <a:t>Papia</a:t>
            </a:r>
            <a:r>
              <a:rPr lang="it-IT" dirty="0" smtClean="0"/>
              <a:t> di </a:t>
            </a:r>
            <a:r>
              <a:rPr lang="it-IT" dirty="0" err="1" smtClean="0"/>
              <a:t>Gerapoli</a:t>
            </a:r>
            <a:r>
              <a:rPr lang="it-IT" dirty="0" smtClean="0"/>
              <a:t> ci racconta che il Vangelo di Marco viene prima di Matteo.</a:t>
            </a:r>
          </a:p>
          <a:p>
            <a:r>
              <a:rPr lang="it-IT" dirty="0" smtClean="0"/>
              <a:t>Perché allora troviamo prima Matteo?</a:t>
            </a:r>
          </a:p>
          <a:p>
            <a:r>
              <a:rPr lang="it-IT" dirty="0" smtClean="0"/>
              <a:t>Probabilmente perché c’era un Matteo aramaico, poi tradotto e ampliato in greco.</a:t>
            </a:r>
            <a:endParaRPr lang="it-IT" dirty="0"/>
          </a:p>
        </p:txBody>
      </p:sp>
      <p:pic>
        <p:nvPicPr>
          <p:cNvPr id="3076" name="Picture 4" descr="Risultati immagini per 7q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867" y="3717032"/>
            <a:ext cx="169545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36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nuovo genere letterario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Inizio del </a:t>
            </a:r>
            <a:r>
              <a:rPr lang="it-IT" b="1" dirty="0" smtClean="0"/>
              <a:t>Vangelo</a:t>
            </a:r>
            <a:r>
              <a:rPr lang="it-IT" dirty="0" smtClean="0"/>
              <a:t> di Gesù Cristo (Mc 1,1).</a:t>
            </a:r>
          </a:p>
          <a:p>
            <a:r>
              <a:rPr lang="it-IT" dirty="0" smtClean="0"/>
              <a:t>Il termine indica l’annuncio di vittoria nel mondo ellenico. </a:t>
            </a:r>
          </a:p>
          <a:p>
            <a:r>
              <a:rPr lang="it-IT" dirty="0" smtClean="0"/>
              <a:t>In Marco diventa genere letterario, ossia una </a:t>
            </a:r>
            <a:r>
              <a:rPr lang="it-IT" b="1" dirty="0" smtClean="0"/>
              <a:t>narrazione con al centro il racconto della Passione, morte e risurrezione di Gesù Cristo</a:t>
            </a:r>
            <a:r>
              <a:rPr lang="it-IT" dirty="0" smtClean="0"/>
              <a:t>. 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691879"/>
            <a:ext cx="1835696" cy="216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627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Chi è Gesù?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Prima tappa</a:t>
            </a:r>
            <a:r>
              <a:rPr lang="it-IT" dirty="0" smtClean="0"/>
              <a:t>:</a:t>
            </a:r>
          </a:p>
          <a:p>
            <a:endParaRPr lang="it-IT" dirty="0" smtClean="0"/>
          </a:p>
          <a:p>
            <a:r>
              <a:rPr lang="it-IT" dirty="0" smtClean="0"/>
              <a:t>Il Nazareno (demoni)</a:t>
            </a:r>
          </a:p>
          <a:p>
            <a:r>
              <a:rPr lang="it-IT" dirty="0" smtClean="0"/>
              <a:t>Chi è mai questo? (folle)</a:t>
            </a:r>
          </a:p>
          <a:p>
            <a:r>
              <a:rPr lang="it-IT" dirty="0" smtClean="0"/>
              <a:t>Seminatore (biografia?)</a:t>
            </a:r>
          </a:p>
          <a:p>
            <a:r>
              <a:rPr lang="it-IT" dirty="0" smtClean="0"/>
              <a:t>Che sapienza è questa? (compaesani)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8840"/>
            <a:ext cx="36957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64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Chi è Gesù?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Seconda tappa</a:t>
            </a:r>
            <a:r>
              <a:rPr lang="it-IT" dirty="0" smtClean="0"/>
              <a:t>:</a:t>
            </a:r>
          </a:p>
          <a:p>
            <a:endParaRPr lang="it-IT" dirty="0" smtClean="0"/>
          </a:p>
          <a:p>
            <a:r>
              <a:rPr lang="it-IT" dirty="0" smtClean="0"/>
              <a:t>È quel Giovanni (Erode)</a:t>
            </a:r>
          </a:p>
          <a:p>
            <a:r>
              <a:rPr lang="it-IT" dirty="0" smtClean="0"/>
              <a:t>Tu sei il Cristo! (Pietro)</a:t>
            </a:r>
          </a:p>
          <a:p>
            <a:r>
              <a:rPr lang="it-IT" dirty="0" smtClean="0"/>
              <a:t>Servo sofferente (Gesù)</a:t>
            </a:r>
          </a:p>
          <a:p>
            <a:r>
              <a:rPr lang="it-IT" dirty="0" smtClean="0"/>
              <a:t>Figlio prediletto (Dio)</a:t>
            </a:r>
          </a:p>
        </p:txBody>
      </p:sp>
      <p:pic>
        <p:nvPicPr>
          <p:cNvPr id="6146" name="Picture 2" descr="Risultati immagini per servo soffer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47366"/>
            <a:ext cx="1804138" cy="232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isultati immagini per trasfigurazi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75287"/>
            <a:ext cx="1944216" cy="231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153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Chi è Gesù?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Terza tappa</a:t>
            </a:r>
            <a:r>
              <a:rPr lang="it-IT" dirty="0" smtClean="0"/>
              <a:t>:</a:t>
            </a:r>
          </a:p>
          <a:p>
            <a:endParaRPr lang="it-IT" dirty="0" smtClean="0"/>
          </a:p>
          <a:p>
            <a:r>
              <a:rPr lang="it-IT" dirty="0" smtClean="0"/>
              <a:t>Figlio di Dio (centurione)</a:t>
            </a:r>
          </a:p>
          <a:p>
            <a:r>
              <a:rPr lang="it-IT" dirty="0" smtClean="0"/>
              <a:t>Ebbero paura (donne, discepoli)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28800"/>
            <a:ext cx="21145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3711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155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Gli insegnavo a camminare (Os 11,4)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 riferimento alla Parola guida di quest’anno pastorale 2017-2018 riflettiamo sull’episodio del cieco Bartimeo (Mc 10,46-52).</a:t>
            </a:r>
            <a:endParaRPr lang="it-IT" dirty="0"/>
          </a:p>
        </p:txBody>
      </p:sp>
      <p:pic>
        <p:nvPicPr>
          <p:cNvPr id="8194" name="Picture 2" descr="Risultati immagini per diocesi termoli insegnavo a cmmina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9" t="26097" r="21158" b="13279"/>
          <a:stretch/>
        </p:blipFill>
        <p:spPr bwMode="auto">
          <a:xfrm>
            <a:off x="827584" y="3212976"/>
            <a:ext cx="4201886" cy="315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isultati immagini per cieco bartim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553" y="3284984"/>
            <a:ext cx="2091879" cy="314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315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Prima parte del testo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46E giunsero a </a:t>
            </a:r>
            <a:r>
              <a:rPr lang="it-IT" u="sng" dirty="0" smtClean="0"/>
              <a:t>Gerico</a:t>
            </a:r>
            <a:r>
              <a:rPr lang="it-IT" dirty="0" smtClean="0"/>
              <a:t>. Mentre partiva da Gerico insieme ai suoi discepoli e a molta folla, </a:t>
            </a:r>
            <a:r>
              <a:rPr lang="it-IT" u="sng" dirty="0" smtClean="0"/>
              <a:t>il figlio di </a:t>
            </a:r>
            <a:r>
              <a:rPr lang="it-IT" u="sng" dirty="0" err="1" smtClean="0"/>
              <a:t>Timeo</a:t>
            </a:r>
            <a:r>
              <a:rPr lang="it-IT" u="sng" dirty="0" smtClean="0"/>
              <a:t>, Bartimeo</a:t>
            </a:r>
            <a:r>
              <a:rPr lang="it-IT" dirty="0" smtClean="0"/>
              <a:t>, che era </a:t>
            </a:r>
            <a:r>
              <a:rPr lang="it-IT" u="sng" dirty="0" smtClean="0"/>
              <a:t>cieco</a:t>
            </a:r>
            <a:r>
              <a:rPr lang="it-IT" dirty="0" smtClean="0"/>
              <a:t>, sedeva lungo la strada a </a:t>
            </a:r>
            <a:r>
              <a:rPr lang="it-IT" u="sng" dirty="0" smtClean="0"/>
              <a:t>mendicare</a:t>
            </a:r>
            <a:r>
              <a:rPr lang="it-IT" dirty="0" smtClean="0"/>
              <a:t>. 47Sentendo che era Gesù Nazareno, cominciò a gridare e a dire: "</a:t>
            </a:r>
            <a:r>
              <a:rPr lang="it-IT" u="sng" dirty="0" smtClean="0"/>
              <a:t>Figlio di Davide</a:t>
            </a:r>
            <a:r>
              <a:rPr lang="it-IT" dirty="0" smtClean="0"/>
              <a:t>, Gesù, abbi pietà di me!". 48</a:t>
            </a:r>
            <a:r>
              <a:rPr lang="it-IT" u="sng" dirty="0" smtClean="0"/>
              <a:t>Molti lo rimproveravano </a:t>
            </a:r>
            <a:r>
              <a:rPr lang="it-IT" dirty="0" smtClean="0"/>
              <a:t>perché tacesse, ma egli gridava ancora più forte: "Figlio di Davide, abbi pietà di me!".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0643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Alcuni spunti 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Gerico</a:t>
            </a:r>
            <a:r>
              <a:rPr lang="it-IT" dirty="0" smtClean="0"/>
              <a:t> = miscredenti / luoghi da evitare</a:t>
            </a:r>
          </a:p>
          <a:p>
            <a:r>
              <a:rPr lang="it-IT" b="1" dirty="0" smtClean="0"/>
              <a:t>Bartimeo</a:t>
            </a:r>
            <a:r>
              <a:rPr lang="it-IT" dirty="0" smtClean="0"/>
              <a:t> = legami familiari</a:t>
            </a:r>
          </a:p>
          <a:p>
            <a:r>
              <a:rPr lang="it-IT" b="1" dirty="0" smtClean="0"/>
              <a:t>Cieco</a:t>
            </a:r>
            <a:r>
              <a:rPr lang="it-IT" dirty="0" smtClean="0"/>
              <a:t> = disagio e crisi</a:t>
            </a:r>
          </a:p>
          <a:p>
            <a:r>
              <a:rPr lang="it-IT" b="1" dirty="0" smtClean="0"/>
              <a:t>Mendicare</a:t>
            </a:r>
            <a:r>
              <a:rPr lang="it-IT" dirty="0" smtClean="0"/>
              <a:t> = ricerca di aiuto</a:t>
            </a:r>
          </a:p>
          <a:p>
            <a:r>
              <a:rPr lang="it-IT" b="1" dirty="0" smtClean="0"/>
              <a:t>Figlio di Davide</a:t>
            </a:r>
            <a:r>
              <a:rPr lang="it-IT" dirty="0" smtClean="0"/>
              <a:t> = educatori «umanizzati»</a:t>
            </a:r>
          </a:p>
          <a:p>
            <a:r>
              <a:rPr lang="it-IT" b="1" dirty="0" smtClean="0"/>
              <a:t>Molti lo rimproveravano</a:t>
            </a:r>
            <a:r>
              <a:rPr lang="it-IT" dirty="0" smtClean="0"/>
              <a:t> = istintivi</a:t>
            </a:r>
            <a:endParaRPr lang="it-I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8"/>
          <a:stretch/>
        </p:blipFill>
        <p:spPr bwMode="auto">
          <a:xfrm>
            <a:off x="6516216" y="2092695"/>
            <a:ext cx="1876425" cy="192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1330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496</Words>
  <Application>Microsoft Office PowerPoint</Application>
  <PresentationFormat>Presentazione su schermo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Il Vangelo di Marco </vt:lpstr>
      <vt:lpstr>Prima Matteo o Marco?</vt:lpstr>
      <vt:lpstr>Un nuovo genere letterario</vt:lpstr>
      <vt:lpstr>Chi è Gesù?</vt:lpstr>
      <vt:lpstr>Chi è Gesù?</vt:lpstr>
      <vt:lpstr>Chi è Gesù?</vt:lpstr>
      <vt:lpstr>Gli insegnavo a camminare (Os 11,4)</vt:lpstr>
      <vt:lpstr>Prima parte del testo</vt:lpstr>
      <vt:lpstr>Alcuni spunti …</vt:lpstr>
      <vt:lpstr>Seconda parte del testo</vt:lpstr>
      <vt:lpstr>Ulteriori spunti …</vt:lpstr>
      <vt:lpstr>Per concludere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Vangelo di Marco</dc:title>
  <dc:creator>Utente</dc:creator>
  <cp:lastModifiedBy>Utente</cp:lastModifiedBy>
  <cp:revision>6</cp:revision>
  <dcterms:created xsi:type="dcterms:W3CDTF">2017-11-07T22:12:29Z</dcterms:created>
  <dcterms:modified xsi:type="dcterms:W3CDTF">2017-11-07T23:11:52Z</dcterms:modified>
</cp:coreProperties>
</file>